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notesMasterIdLst>
    <p:notesMasterId r:id="rId59"/>
  </p:notesMasterIdLst>
  <p:sldIdLst>
    <p:sldId id="766" r:id="rId2"/>
    <p:sldId id="771" r:id="rId3"/>
    <p:sldId id="667" r:id="rId4"/>
    <p:sldId id="763" r:id="rId5"/>
    <p:sldId id="750" r:id="rId6"/>
    <p:sldId id="732" r:id="rId7"/>
    <p:sldId id="780" r:id="rId8"/>
    <p:sldId id="810" r:id="rId9"/>
    <p:sldId id="741" r:id="rId10"/>
    <p:sldId id="777" r:id="rId11"/>
    <p:sldId id="769" r:id="rId12"/>
    <p:sldId id="785" r:id="rId13"/>
    <p:sldId id="778" r:id="rId14"/>
    <p:sldId id="751" r:id="rId15"/>
    <p:sldId id="782" r:id="rId16"/>
    <p:sldId id="804" r:id="rId17"/>
    <p:sldId id="760" r:id="rId18"/>
    <p:sldId id="794" r:id="rId19"/>
    <p:sldId id="753" r:id="rId20"/>
    <p:sldId id="802" r:id="rId21"/>
    <p:sldId id="710" r:id="rId22"/>
    <p:sldId id="797" r:id="rId23"/>
    <p:sldId id="761" r:id="rId24"/>
    <p:sldId id="772" r:id="rId25"/>
    <p:sldId id="781" r:id="rId26"/>
    <p:sldId id="806" r:id="rId27"/>
    <p:sldId id="651" r:id="rId28"/>
    <p:sldId id="786" r:id="rId29"/>
    <p:sldId id="767" r:id="rId30"/>
    <p:sldId id="773" r:id="rId31"/>
    <p:sldId id="779" r:id="rId32"/>
    <p:sldId id="809" r:id="rId33"/>
    <p:sldId id="783" r:id="rId34"/>
    <p:sldId id="787" r:id="rId35"/>
    <p:sldId id="788" r:id="rId36"/>
    <p:sldId id="789" r:id="rId37"/>
    <p:sldId id="745" r:id="rId38"/>
    <p:sldId id="790" r:id="rId39"/>
    <p:sldId id="808" r:id="rId40"/>
    <p:sldId id="807" r:id="rId41"/>
    <p:sldId id="796" r:id="rId42"/>
    <p:sldId id="768" r:id="rId43"/>
    <p:sldId id="743" r:id="rId44"/>
    <p:sldId id="805" r:id="rId45"/>
    <p:sldId id="795" r:id="rId46"/>
    <p:sldId id="791" r:id="rId47"/>
    <p:sldId id="770" r:id="rId48"/>
    <p:sldId id="799" r:id="rId49"/>
    <p:sldId id="717" r:id="rId50"/>
    <p:sldId id="803" r:id="rId51"/>
    <p:sldId id="746" r:id="rId52"/>
    <p:sldId id="800" r:id="rId53"/>
    <p:sldId id="762" r:id="rId54"/>
    <p:sldId id="798" r:id="rId55"/>
    <p:sldId id="792" r:id="rId56"/>
    <p:sldId id="793" r:id="rId57"/>
    <p:sldId id="801" r:id="rId58"/>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2416D4"/>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72" autoAdjust="0"/>
    <p:restoredTop sz="95167" autoAdjust="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cs typeface="Arial" panose="020B0604020202020204" pitchFamily="34" charset="0"/>
              </a:defRPr>
            </a:lvl1pPr>
          </a:lstStyle>
          <a:p>
            <a:pPr>
              <a:defRPr/>
            </a:pPr>
            <a:fld id="{DF7359E5-863B-48B9-AF47-6841B63004C6}" type="datetimeFigureOut">
              <a:rPr lang="ru-RU"/>
              <a:pPr>
                <a:defRPr/>
              </a:pPr>
              <a:t>22.01.2020</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77B0BAF-9347-4E48-83FE-4E488C56AC71}" type="slidenum">
              <a:rPr lang="ru-RU" altLang="ru-RU"/>
              <a:pPr/>
              <a:t>‹#›</a:t>
            </a:fld>
            <a:endParaRPr lang="ru-RU" alt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Прямоугольник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Прямоугольник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Прямоугольник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Прямоугольник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Заголовок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ru-RU" smtClean="0"/>
              <a:t>Образец заголовка</a:t>
            </a:r>
            <a:endParaRPr lang="en-US"/>
          </a:p>
        </p:txBody>
      </p:sp>
      <p:sp>
        <p:nvSpPr>
          <p:cNvPr id="9" name="Подзаголовок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10" name="Дата 27"/>
          <p:cNvSpPr>
            <a:spLocks noGrp="1"/>
          </p:cNvSpPr>
          <p:nvPr>
            <p:ph type="dt" sz="half" idx="10"/>
          </p:nvPr>
        </p:nvSpPr>
        <p:spPr>
          <a:xfrm>
            <a:off x="6400800" y="6354763"/>
            <a:ext cx="2286000" cy="366712"/>
          </a:xfrm>
        </p:spPr>
        <p:txBody>
          <a:bodyPr/>
          <a:lstStyle>
            <a:lvl1pPr>
              <a:defRPr sz="1400"/>
            </a:lvl1pPr>
          </a:lstStyle>
          <a:p>
            <a:pPr>
              <a:defRPr/>
            </a:pPr>
            <a:fld id="{731CEF0C-7A38-4063-B198-37C2B3A9A050}" type="datetimeFigureOut">
              <a:rPr lang="ru-RU"/>
              <a:pPr>
                <a:defRPr/>
              </a:pPr>
              <a:t>22.01.2020</a:t>
            </a:fld>
            <a:endParaRPr lang="ru-RU"/>
          </a:p>
        </p:txBody>
      </p:sp>
      <p:sp>
        <p:nvSpPr>
          <p:cNvPr id="11" name="Нижний колонтитул 16"/>
          <p:cNvSpPr>
            <a:spLocks noGrp="1"/>
          </p:cNvSpPr>
          <p:nvPr>
            <p:ph type="ftr" sz="quarter" idx="11"/>
          </p:nvPr>
        </p:nvSpPr>
        <p:spPr>
          <a:xfrm>
            <a:off x="2898775" y="6354763"/>
            <a:ext cx="3475038" cy="366712"/>
          </a:xfrm>
        </p:spPr>
        <p:txBody>
          <a:bodyPr/>
          <a:lstStyle>
            <a:lvl1pPr>
              <a:defRPr/>
            </a:lvl1pPr>
          </a:lstStyle>
          <a:p>
            <a:pPr>
              <a:defRPr/>
            </a:pPr>
            <a:endParaRPr lang="ru-RU"/>
          </a:p>
        </p:txBody>
      </p:sp>
      <p:sp>
        <p:nvSpPr>
          <p:cNvPr id="12" name="Номер слайда 28"/>
          <p:cNvSpPr>
            <a:spLocks noGrp="1"/>
          </p:cNvSpPr>
          <p:nvPr>
            <p:ph type="sldNum" sz="quarter" idx="12"/>
          </p:nvPr>
        </p:nvSpPr>
        <p:spPr>
          <a:xfrm>
            <a:off x="1216025" y="6354763"/>
            <a:ext cx="1219200" cy="366712"/>
          </a:xfrm>
        </p:spPr>
        <p:txBody>
          <a:bodyPr/>
          <a:lstStyle>
            <a:lvl1pPr>
              <a:defRPr/>
            </a:lvl1pPr>
          </a:lstStyle>
          <a:p>
            <a:fld id="{14A748D9-5588-43EA-A58B-6D71D7BDEF39}" type="slidenum">
              <a:rPr lang="ru-RU" altLang="ru-RU"/>
              <a:pPr/>
              <a:t>‹#›</a:t>
            </a:fld>
            <a:endParaRPr lang="ru-RU" alt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CBD44DC5-DD53-4C0A-AA76-60FF61156C98}" type="datetimeFigureOut">
              <a:rPr lang="ru-RU"/>
              <a:pPr>
                <a:defRPr/>
              </a:pPr>
              <a:t>22.01.2020</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fld id="{5B841F3A-084A-4FC6-BF3C-6089F416338C}" type="slidenum">
              <a:rPr lang="ru-RU" altLang="ru-RU"/>
              <a:pPr/>
              <a:t>‹#›</a:t>
            </a:fld>
            <a:endParaRPr lang="ru-RU" alt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4" name="Прямая соединительная линия 10"/>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endParaRPr lang="ru-RU"/>
          </a:p>
        </p:txBody>
      </p:sp>
      <p:sp>
        <p:nvSpPr>
          <p:cNvPr id="5" name="Равнобедренный треугольник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Прямая соединительная линия 12"/>
          <p:cNvSpPr>
            <a:spLocks noChangeShapeType="1"/>
          </p:cNvSpPr>
          <p:nvPr/>
        </p:nvSpPr>
        <p:spPr bwMode="auto">
          <a:xfrm rot="5400000">
            <a:off x="3630612" y="3201988"/>
            <a:ext cx="5851525" cy="0"/>
          </a:xfrm>
          <a:prstGeom prst="line">
            <a:avLst/>
          </a:prstGeom>
          <a:noFill/>
          <a:ln w="9525" algn="ctr">
            <a:solidFill>
              <a:schemeClr val="accent2"/>
            </a:solidFill>
            <a:prstDash val="dash"/>
            <a:round/>
            <a:headEnd/>
            <a:tailEnd/>
          </a:ln>
        </p:spPr>
        <p:txBody>
          <a:bodyPr/>
          <a:lstStyle/>
          <a:p>
            <a:endParaRPr lang="ru-RU"/>
          </a:p>
        </p:txBody>
      </p:sp>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3"/>
          <p:cNvSpPr>
            <a:spLocks noGrp="1"/>
          </p:cNvSpPr>
          <p:nvPr>
            <p:ph type="dt" sz="half" idx="10"/>
          </p:nvPr>
        </p:nvSpPr>
        <p:spPr/>
        <p:txBody>
          <a:bodyPr/>
          <a:lstStyle>
            <a:lvl1pPr>
              <a:defRPr/>
            </a:lvl1pPr>
          </a:lstStyle>
          <a:p>
            <a:pPr>
              <a:defRPr/>
            </a:pPr>
            <a:fld id="{8621CC91-940E-4A5F-9581-D2FAF5A7D8EB}" type="datetimeFigureOut">
              <a:rPr lang="ru-RU"/>
              <a:pPr>
                <a:defRPr/>
              </a:pPr>
              <a:t>22.01.2020</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fld id="{7C6C1282-C970-4D32-9DB3-68AB61394885}" type="slidenum">
              <a:rPr lang="ru-RU" altLang="ru-RU"/>
              <a:pPr/>
              <a:t>‹#›</a:t>
            </a:fld>
            <a:endParaRPr lang="ru-RU" alt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8" name="Содержимое 7"/>
          <p:cNvSpPr>
            <a:spLocks noGrp="1"/>
          </p:cNvSpPr>
          <p:nvPr>
            <p:ph sz="quarter" idx="1"/>
          </p:nvPr>
        </p:nvSpPr>
        <p:spPr>
          <a:xfrm>
            <a:off x="457200" y="1219200"/>
            <a:ext cx="8229600" cy="4937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B8423D33-B1E0-4D76-B13E-8796BFC5E699}" type="datetimeFigureOut">
              <a:rPr lang="ru-RU"/>
              <a:pPr>
                <a:defRPr/>
              </a:pPr>
              <a:t>22.01.2020</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fld id="{5D7C175B-E09D-4123-B6FE-7369712E657C}" type="slidenum">
              <a:rPr lang="ru-RU" altLang="ru-RU"/>
              <a:pPr/>
              <a:t>‹#›</a:t>
            </a:fld>
            <a:endParaRPr lang="ru-RU" alt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gradFill rotWithShape="1">
          <a:gsLst>
            <a:gs pos="0">
              <a:srgbClr val="F4FAFB"/>
            </a:gs>
            <a:gs pos="83000">
              <a:srgbClr val="9ED2DF"/>
            </a:gs>
            <a:gs pos="100000">
              <a:srgbClr val="9ED2DF"/>
            </a:gs>
            <a:gs pos="100000">
              <a:srgbClr val="000000"/>
            </a:gs>
          </a:gsLst>
          <a:lin ang="5400000" scaled="1"/>
        </a:gradFill>
        <a:effectLst/>
      </p:bgPr>
    </p:bg>
    <p:spTree>
      <p:nvGrpSpPr>
        <p:cNvPr id="1" name=""/>
        <p:cNvGrpSpPr/>
        <p:nvPr/>
      </p:nvGrpSpPr>
      <p:grpSpPr>
        <a:xfrm>
          <a:off x="0" y="0"/>
          <a:ext cx="0" cy="0"/>
          <a:chOff x="0" y="0"/>
          <a:chExt cx="0" cy="0"/>
        </a:xfrm>
      </p:grpSpPr>
      <p:sp>
        <p:nvSpPr>
          <p:cNvPr id="4" name="Прямоугольник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Прямоугольник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Заголовок 1"/>
          <p:cNvSpPr>
            <a:spLocks noGrp="1"/>
          </p:cNvSpPr>
          <p:nvPr>
            <p:ph type="title"/>
          </p:nvPr>
        </p:nvSpPr>
        <p:spPr>
          <a:xfrm>
            <a:off x="1219200" y="2971800"/>
            <a:ext cx="6858000" cy="1066800"/>
          </a:xfrm>
        </p:spPr>
        <p:txBody>
          <a:bodyPr anchor="t"/>
          <a:lstStyle>
            <a:lvl1pPr algn="r">
              <a:buNone/>
              <a:defRPr sz="3200" b="0" cap="none" baseline="0"/>
            </a:lvl1pPr>
          </a:lstStyle>
          <a:p>
            <a:r>
              <a:rPr lang="ru-RU" smtClean="0"/>
              <a:t>Образец заголовка</a:t>
            </a:r>
            <a:endParaRPr lang="en-US"/>
          </a:p>
        </p:txBody>
      </p:sp>
      <p:sp>
        <p:nvSpPr>
          <p:cNvPr id="3" name="Текст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6" name="Дата 3"/>
          <p:cNvSpPr>
            <a:spLocks noGrp="1"/>
          </p:cNvSpPr>
          <p:nvPr>
            <p:ph type="dt" sz="half" idx="10"/>
          </p:nvPr>
        </p:nvSpPr>
        <p:spPr>
          <a:xfrm>
            <a:off x="6400800" y="6354763"/>
            <a:ext cx="2286000" cy="366712"/>
          </a:xfrm>
        </p:spPr>
        <p:txBody>
          <a:bodyPr/>
          <a:lstStyle>
            <a:lvl1pPr>
              <a:defRPr/>
            </a:lvl1pPr>
          </a:lstStyle>
          <a:p>
            <a:pPr>
              <a:defRPr/>
            </a:pPr>
            <a:fld id="{8DFB0092-5B15-4A92-A805-DD49FBE45A73}" type="datetimeFigureOut">
              <a:rPr lang="ru-RU"/>
              <a:pPr>
                <a:defRPr/>
              </a:pPr>
              <a:t>22.01.2020</a:t>
            </a:fld>
            <a:endParaRPr lang="ru-RU"/>
          </a:p>
        </p:txBody>
      </p:sp>
      <p:sp>
        <p:nvSpPr>
          <p:cNvPr id="7" name="Нижний колонтитул 4"/>
          <p:cNvSpPr>
            <a:spLocks noGrp="1"/>
          </p:cNvSpPr>
          <p:nvPr>
            <p:ph type="ftr" sz="quarter" idx="11"/>
          </p:nvPr>
        </p:nvSpPr>
        <p:spPr>
          <a:xfrm>
            <a:off x="2898775" y="6354763"/>
            <a:ext cx="3475038" cy="366712"/>
          </a:xfrm>
        </p:spPr>
        <p:txBody>
          <a:bodyPr/>
          <a:lstStyle>
            <a:lvl1pPr>
              <a:defRPr/>
            </a:lvl1pPr>
          </a:lstStyle>
          <a:p>
            <a:pPr>
              <a:defRPr/>
            </a:pPr>
            <a:endParaRPr lang="ru-RU"/>
          </a:p>
        </p:txBody>
      </p:sp>
      <p:sp>
        <p:nvSpPr>
          <p:cNvPr id="8" name="Номер слайда 5"/>
          <p:cNvSpPr>
            <a:spLocks noGrp="1"/>
          </p:cNvSpPr>
          <p:nvPr>
            <p:ph type="sldNum" sz="quarter" idx="12"/>
          </p:nvPr>
        </p:nvSpPr>
        <p:spPr>
          <a:xfrm>
            <a:off x="1069975" y="6354763"/>
            <a:ext cx="1520825" cy="366712"/>
          </a:xfrm>
        </p:spPr>
        <p:txBody>
          <a:bodyPr/>
          <a:lstStyle>
            <a:lvl1pPr>
              <a:defRPr/>
            </a:lvl1pPr>
          </a:lstStyle>
          <a:p>
            <a:fld id="{63FB22A4-5C33-4A94-85DE-05DC2EB0DDA4}" type="slidenum">
              <a:rPr lang="ru-RU" altLang="ru-RU"/>
              <a:pPr/>
              <a:t>‹#›</a:t>
            </a:fld>
            <a:endParaRPr lang="ru-RU" alt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lang="ru-RU" smtClean="0"/>
              <a:t>Образец заголовка</a:t>
            </a:r>
            <a:endParaRPr lang="en-US"/>
          </a:p>
        </p:txBody>
      </p:sp>
      <p:sp>
        <p:nvSpPr>
          <p:cNvPr id="9" name="Содержимое 8"/>
          <p:cNvSpPr>
            <a:spLocks noGrp="1"/>
          </p:cNvSpPr>
          <p:nvPr>
            <p:ph sz="quarter" idx="1"/>
          </p:nvPr>
        </p:nvSpPr>
        <p:spPr>
          <a:xfrm>
            <a:off x="457200" y="1219200"/>
            <a:ext cx="4041648" cy="4937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Содержимое 10"/>
          <p:cNvSpPr>
            <a:spLocks noGrp="1"/>
          </p:cNvSpPr>
          <p:nvPr>
            <p:ph sz="quarter" idx="2"/>
          </p:nvPr>
        </p:nvSpPr>
        <p:spPr>
          <a:xfrm>
            <a:off x="4632198" y="1216152"/>
            <a:ext cx="4041648" cy="4937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C0284EE2-6A58-4A74-ABA9-ED54BAB9EFC6}" type="datetimeFigureOut">
              <a:rPr lang="ru-RU"/>
              <a:pPr>
                <a:defRPr/>
              </a:pPr>
              <a:t>22.01.2020</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fld id="{70E91C18-C6A7-4DCE-80A7-FD76BE68C11B}" type="slidenum">
              <a:rPr lang="ru-RU" altLang="ru-RU"/>
              <a:pPr/>
              <a:t>‹#›</a:t>
            </a:fld>
            <a:endParaRPr lang="ru-RU" alt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nchor="ct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11" name="Содержимое 10"/>
          <p:cNvSpPr>
            <a:spLocks noGrp="1"/>
          </p:cNvSpPr>
          <p:nvPr>
            <p:ph sz="quarter" idx="2"/>
          </p:nvPr>
        </p:nvSpPr>
        <p:spPr>
          <a:xfrm>
            <a:off x="457200" y="2133600"/>
            <a:ext cx="4038600" cy="4038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quarter" idx="4"/>
          </p:nvPr>
        </p:nvSpPr>
        <p:spPr>
          <a:xfrm>
            <a:off x="4648200" y="2133600"/>
            <a:ext cx="4038600" cy="4038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13"/>
          <p:cNvSpPr>
            <a:spLocks noGrp="1"/>
          </p:cNvSpPr>
          <p:nvPr>
            <p:ph type="dt" sz="half" idx="10"/>
          </p:nvPr>
        </p:nvSpPr>
        <p:spPr/>
        <p:txBody>
          <a:bodyPr/>
          <a:lstStyle>
            <a:lvl1pPr>
              <a:defRPr/>
            </a:lvl1pPr>
          </a:lstStyle>
          <a:p>
            <a:pPr>
              <a:defRPr/>
            </a:pPr>
            <a:fld id="{4ED73E48-13AE-4C53-B8C6-962215FB0A79}" type="datetimeFigureOut">
              <a:rPr lang="ru-RU"/>
              <a:pPr>
                <a:defRPr/>
              </a:pPr>
              <a:t>22.01.2020</a:t>
            </a:fld>
            <a:endParaRPr lang="ru-RU"/>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22"/>
          <p:cNvSpPr>
            <a:spLocks noGrp="1"/>
          </p:cNvSpPr>
          <p:nvPr>
            <p:ph type="sldNum" sz="quarter" idx="12"/>
          </p:nvPr>
        </p:nvSpPr>
        <p:spPr/>
        <p:txBody>
          <a:bodyPr/>
          <a:lstStyle>
            <a:lvl1pPr>
              <a:defRPr/>
            </a:lvl1pPr>
          </a:lstStyle>
          <a:p>
            <a:fld id="{4D554BF9-E23E-4AC8-B105-CFE84F7F988F}" type="slidenum">
              <a:rPr lang="ru-RU" altLang="ru-RU"/>
              <a:pPr/>
              <a:t>‹#›</a:t>
            </a:fld>
            <a:endParaRPr lang="ru-RU" alt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Равнобедренный треугольник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Заголовок 1"/>
          <p:cNvSpPr>
            <a:spLocks noGrp="1"/>
          </p:cNvSpPr>
          <p:nvPr>
            <p:ph type="title"/>
          </p:nvPr>
        </p:nvSpPr>
        <p:spPr>
          <a:xfrm>
            <a:off x="457200" y="228600"/>
            <a:ext cx="8229600" cy="914400"/>
          </a:xfrm>
        </p:spPr>
        <p:txBody>
          <a:bodyPr/>
          <a:lstStyle/>
          <a:p>
            <a:r>
              <a:rPr lang="ru-RU" smtClean="0"/>
              <a:t>Образец заголовка</a:t>
            </a:r>
            <a:endParaRPr lang="en-US"/>
          </a:p>
        </p:txBody>
      </p:sp>
      <p:sp>
        <p:nvSpPr>
          <p:cNvPr id="4" name="Дата 2"/>
          <p:cNvSpPr>
            <a:spLocks noGrp="1"/>
          </p:cNvSpPr>
          <p:nvPr>
            <p:ph type="dt" sz="half" idx="10"/>
          </p:nvPr>
        </p:nvSpPr>
        <p:spPr/>
        <p:txBody>
          <a:bodyPr/>
          <a:lstStyle>
            <a:lvl1pPr>
              <a:defRPr/>
            </a:lvl1pPr>
          </a:lstStyle>
          <a:p>
            <a:pPr>
              <a:defRPr/>
            </a:pPr>
            <a:fld id="{B3E09364-D441-48A5-B874-1926260BAFEE}" type="datetimeFigureOut">
              <a:rPr lang="ru-RU"/>
              <a:pPr>
                <a:defRPr/>
              </a:pPr>
              <a:t>22.01.2020</a:t>
            </a:fld>
            <a:endParaRPr lang="ru-RU"/>
          </a:p>
        </p:txBody>
      </p:sp>
      <p:sp>
        <p:nvSpPr>
          <p:cNvPr id="5" name="Нижний колонтитул 3"/>
          <p:cNvSpPr>
            <a:spLocks noGrp="1"/>
          </p:cNvSpPr>
          <p:nvPr>
            <p:ph type="ftr" sz="quarter" idx="11"/>
          </p:nvPr>
        </p:nvSpPr>
        <p:spPr/>
        <p:txBody>
          <a:bodyPr/>
          <a:lstStyle>
            <a:lvl1pPr>
              <a:defRPr/>
            </a:lvl1pPr>
          </a:lstStyle>
          <a:p>
            <a:pPr>
              <a:defRPr/>
            </a:pPr>
            <a:endParaRPr lang="ru-RU"/>
          </a:p>
        </p:txBody>
      </p:sp>
      <p:sp>
        <p:nvSpPr>
          <p:cNvPr id="6" name="Номер слайда 4"/>
          <p:cNvSpPr>
            <a:spLocks noGrp="1"/>
          </p:cNvSpPr>
          <p:nvPr>
            <p:ph type="sldNum" sz="quarter" idx="12"/>
          </p:nvPr>
        </p:nvSpPr>
        <p:spPr/>
        <p:txBody>
          <a:bodyPr/>
          <a:lstStyle>
            <a:lvl1pPr>
              <a:defRPr/>
            </a:lvl1pPr>
          </a:lstStyle>
          <a:p>
            <a:fld id="{1616F7A2-8708-446D-9785-0AAD42E2E627}" type="slidenum">
              <a:rPr lang="ru-RU" altLang="ru-RU"/>
              <a:pPr/>
              <a:t>‹#›</a:t>
            </a:fld>
            <a:endParaRPr lang="ru-RU" alt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Прямая соединительная линия 10"/>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endParaRPr lang="ru-RU"/>
          </a:p>
        </p:txBody>
      </p:sp>
      <p:sp>
        <p:nvSpPr>
          <p:cNvPr id="3" name="Равнобедренный треугольник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4" name="Дата 1"/>
          <p:cNvSpPr>
            <a:spLocks noGrp="1"/>
          </p:cNvSpPr>
          <p:nvPr>
            <p:ph type="dt" sz="half" idx="10"/>
          </p:nvPr>
        </p:nvSpPr>
        <p:spPr/>
        <p:txBody>
          <a:bodyPr/>
          <a:lstStyle>
            <a:lvl1pPr>
              <a:defRPr/>
            </a:lvl1pPr>
          </a:lstStyle>
          <a:p>
            <a:pPr>
              <a:defRPr/>
            </a:pPr>
            <a:fld id="{09BD7DE7-1409-4E44-BF93-02D7DFD2079D}" type="datetimeFigureOut">
              <a:rPr lang="ru-RU"/>
              <a:pPr>
                <a:defRPr/>
              </a:pPr>
              <a:t>22.01.2020</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3"/>
          <p:cNvSpPr>
            <a:spLocks noGrp="1"/>
          </p:cNvSpPr>
          <p:nvPr>
            <p:ph type="sldNum" sz="quarter" idx="12"/>
          </p:nvPr>
        </p:nvSpPr>
        <p:spPr/>
        <p:txBody>
          <a:bodyPr/>
          <a:lstStyle>
            <a:lvl1pPr>
              <a:defRPr/>
            </a:lvl1pPr>
          </a:lstStyle>
          <a:p>
            <a:fld id="{28965433-EA53-4B60-A531-68EBDE4485DE}" type="slidenum">
              <a:rPr lang="ru-RU" altLang="ru-RU"/>
              <a:pPr/>
              <a:t>‹#›</a:t>
            </a:fld>
            <a:endParaRPr lang="ru-RU" alt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10"/>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endParaRPr lang="ru-RU"/>
          </a:p>
        </p:txBody>
      </p:sp>
      <p:sp>
        <p:nvSpPr>
          <p:cNvPr id="6" name="Прямая соединительная линия 11"/>
          <p:cNvSpPr>
            <a:spLocks noChangeShapeType="1"/>
          </p:cNvSpPr>
          <p:nvPr/>
        </p:nvSpPr>
        <p:spPr bwMode="auto">
          <a:xfrm rot="5400000">
            <a:off x="3160712" y="3324226"/>
            <a:ext cx="6035675" cy="0"/>
          </a:xfrm>
          <a:prstGeom prst="line">
            <a:avLst/>
          </a:prstGeom>
          <a:noFill/>
          <a:ln w="9525" algn="ctr">
            <a:solidFill>
              <a:schemeClr val="accent2"/>
            </a:solidFill>
            <a:prstDash val="dash"/>
            <a:round/>
            <a:headEnd/>
            <a:tailEnd/>
          </a:ln>
        </p:spPr>
        <p:txBody>
          <a:bodyPr/>
          <a:lstStyle/>
          <a:p>
            <a:endParaRPr lang="ru-RU"/>
          </a:p>
        </p:txBody>
      </p:sp>
      <p:sp>
        <p:nvSpPr>
          <p:cNvPr id="7" name="Равнобедренный треугольник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Заголовок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ru-RU" smtClean="0"/>
              <a:t>Образец заголовка</a:t>
            </a:r>
            <a:endParaRPr lang="en-US"/>
          </a:p>
        </p:txBody>
      </p:sp>
      <p:sp>
        <p:nvSpPr>
          <p:cNvPr id="3" name="Текст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2" name="Содержимое 11"/>
          <p:cNvSpPr>
            <a:spLocks noGrp="1"/>
          </p:cNvSpPr>
          <p:nvPr>
            <p:ph sz="quarter" idx="1"/>
          </p:nvPr>
        </p:nvSpPr>
        <p:spPr>
          <a:xfrm>
            <a:off x="304800" y="304800"/>
            <a:ext cx="5715000" cy="5715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Дата 4"/>
          <p:cNvSpPr>
            <a:spLocks noGrp="1"/>
          </p:cNvSpPr>
          <p:nvPr>
            <p:ph type="dt" sz="half" idx="10"/>
          </p:nvPr>
        </p:nvSpPr>
        <p:spPr/>
        <p:txBody>
          <a:bodyPr/>
          <a:lstStyle>
            <a:lvl1pPr>
              <a:defRPr/>
            </a:lvl1pPr>
          </a:lstStyle>
          <a:p>
            <a:pPr>
              <a:defRPr/>
            </a:pPr>
            <a:fld id="{C00B9C83-A47E-494D-B158-9FBAC33A9BB3}" type="datetimeFigureOut">
              <a:rPr lang="ru-RU"/>
              <a:pPr>
                <a:defRPr/>
              </a:pPr>
              <a:t>22.01.2020</a:t>
            </a:fld>
            <a:endParaRPr lang="ru-RU"/>
          </a:p>
        </p:txBody>
      </p:sp>
      <p:sp>
        <p:nvSpPr>
          <p:cNvPr id="9" name="Нижний колонтитул 5"/>
          <p:cNvSpPr>
            <a:spLocks noGrp="1"/>
          </p:cNvSpPr>
          <p:nvPr>
            <p:ph type="ftr" sz="quarter" idx="11"/>
          </p:nvPr>
        </p:nvSpPr>
        <p:spPr/>
        <p:txBody>
          <a:bodyPr/>
          <a:lstStyle>
            <a:lvl1pPr>
              <a:defRPr/>
            </a:lvl1pPr>
          </a:lstStyle>
          <a:p>
            <a:pPr>
              <a:defRPr/>
            </a:pPr>
            <a:endParaRPr lang="ru-RU"/>
          </a:p>
        </p:txBody>
      </p:sp>
      <p:sp>
        <p:nvSpPr>
          <p:cNvPr id="10" name="Номер слайда 6"/>
          <p:cNvSpPr>
            <a:spLocks noGrp="1"/>
          </p:cNvSpPr>
          <p:nvPr>
            <p:ph type="sldNum" sz="quarter" idx="12"/>
          </p:nvPr>
        </p:nvSpPr>
        <p:spPr/>
        <p:txBody>
          <a:bodyPr/>
          <a:lstStyle>
            <a:lvl1pPr>
              <a:defRPr/>
            </a:lvl1pPr>
          </a:lstStyle>
          <a:p>
            <a:fld id="{0D12E036-7B48-4DDF-BE10-8891901CE358}" type="slidenum">
              <a:rPr lang="ru-RU" altLang="ru-RU"/>
              <a:pPr/>
              <a:t>‹#›</a:t>
            </a:fld>
            <a:endParaRPr lang="ru-RU" alt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Pr>
        <a:gradFill rotWithShape="1">
          <a:gsLst>
            <a:gs pos="0">
              <a:srgbClr val="F4FAFB"/>
            </a:gs>
            <a:gs pos="83000">
              <a:srgbClr val="9ED2DF"/>
            </a:gs>
            <a:gs pos="100000">
              <a:srgbClr val="9ED2DF"/>
            </a:gs>
            <a:gs pos="100000">
              <a:srgbClr val="000000"/>
            </a:gs>
          </a:gsLst>
          <a:lin ang="5400000" scaled="1"/>
        </a:gradFill>
        <a:effectLst/>
      </p:bgPr>
    </p:bg>
    <p:spTree>
      <p:nvGrpSpPr>
        <p:cNvPr id="1" name=""/>
        <p:cNvGrpSpPr/>
        <p:nvPr/>
      </p:nvGrpSpPr>
      <p:grpSpPr>
        <a:xfrm>
          <a:off x="0" y="0"/>
          <a:ext cx="0" cy="0"/>
          <a:chOff x="0" y="0"/>
          <a:chExt cx="0" cy="0"/>
        </a:xfrm>
      </p:grpSpPr>
      <p:sp>
        <p:nvSpPr>
          <p:cNvPr id="5" name="Прямая соединительная линия 10"/>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endParaRPr lang="ru-RU"/>
          </a:p>
        </p:txBody>
      </p:sp>
      <p:sp>
        <p:nvSpPr>
          <p:cNvPr id="6" name="Равнобедренный треугольник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Прямоугольник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Заголовок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ru-RU" smtClean="0"/>
              <a:t>Образец заголовка</a:t>
            </a:r>
            <a:endParaRPr lang="en-US"/>
          </a:p>
        </p:txBody>
      </p:sp>
      <p:sp>
        <p:nvSpPr>
          <p:cNvPr id="3" name="Рисунок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8" name="Дата 4"/>
          <p:cNvSpPr>
            <a:spLocks noGrp="1"/>
          </p:cNvSpPr>
          <p:nvPr>
            <p:ph type="dt" sz="half" idx="10"/>
          </p:nvPr>
        </p:nvSpPr>
        <p:spPr/>
        <p:txBody>
          <a:bodyPr/>
          <a:lstStyle>
            <a:lvl1pPr>
              <a:defRPr/>
            </a:lvl1pPr>
          </a:lstStyle>
          <a:p>
            <a:pPr>
              <a:defRPr/>
            </a:pPr>
            <a:fld id="{9F439A30-B2F6-4E73-B0E7-7CA7CDDE1218}" type="datetimeFigureOut">
              <a:rPr lang="ru-RU"/>
              <a:pPr>
                <a:defRPr/>
              </a:pPr>
              <a:t>22.01.2020</a:t>
            </a:fld>
            <a:endParaRPr lang="ru-RU"/>
          </a:p>
        </p:txBody>
      </p:sp>
      <p:sp>
        <p:nvSpPr>
          <p:cNvPr id="9" name="Нижний колонтитул 5"/>
          <p:cNvSpPr>
            <a:spLocks noGrp="1"/>
          </p:cNvSpPr>
          <p:nvPr>
            <p:ph type="ftr" sz="quarter" idx="11"/>
          </p:nvPr>
        </p:nvSpPr>
        <p:spPr/>
        <p:txBody>
          <a:bodyPr/>
          <a:lstStyle>
            <a:lvl1pPr>
              <a:defRPr/>
            </a:lvl1pPr>
          </a:lstStyle>
          <a:p>
            <a:pPr>
              <a:defRPr/>
            </a:pPr>
            <a:endParaRPr lang="ru-RU"/>
          </a:p>
        </p:txBody>
      </p:sp>
      <p:sp>
        <p:nvSpPr>
          <p:cNvPr id="10" name="Номер слайда 6"/>
          <p:cNvSpPr>
            <a:spLocks noGrp="1"/>
          </p:cNvSpPr>
          <p:nvPr>
            <p:ph type="sldNum" sz="quarter" idx="12"/>
          </p:nvPr>
        </p:nvSpPr>
        <p:spPr/>
        <p:txBody>
          <a:bodyPr/>
          <a:lstStyle>
            <a:lvl1pPr>
              <a:defRPr/>
            </a:lvl1pPr>
          </a:lstStyle>
          <a:p>
            <a:fld id="{A0832458-F401-4684-8C25-9BD6F41D106C}" type="slidenum">
              <a:rPr lang="ru-RU" altLang="ru-RU"/>
              <a:pPr/>
              <a:t>‹#›</a:t>
            </a:fld>
            <a:endParaRPr lang="ru-RU" alt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4FAFB"/>
            </a:gs>
            <a:gs pos="83000">
              <a:srgbClr val="9ED2DF"/>
            </a:gs>
            <a:gs pos="100000">
              <a:srgbClr val="9ED2DF"/>
            </a:gs>
            <a:gs pos="100000">
              <a:srgbClr val="FFFFFF"/>
            </a:gs>
          </a:gsLst>
          <a:lin ang="5400000" scaled="1"/>
        </a:gradFill>
        <a:effectLst/>
      </p:bgPr>
    </p:bg>
    <p:spTree>
      <p:nvGrpSpPr>
        <p:cNvPr id="1" name=""/>
        <p:cNvGrpSpPr/>
        <p:nvPr/>
      </p:nvGrpSpPr>
      <p:grpSpPr>
        <a:xfrm>
          <a:off x="0" y="0"/>
          <a:ext cx="0" cy="0"/>
          <a:chOff x="0" y="0"/>
          <a:chExt cx="0" cy="0"/>
        </a:xfrm>
      </p:grpSpPr>
      <p:sp>
        <p:nvSpPr>
          <p:cNvPr id="1026" name="Заголовок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altLang="ru-RU" smtClean="0"/>
              <a:t>Образец заголовка</a:t>
            </a:r>
            <a:endParaRPr lang="en-US" altLang="ru-RU" smtClean="0"/>
          </a:p>
        </p:txBody>
      </p:sp>
      <p:sp>
        <p:nvSpPr>
          <p:cNvPr id="1027" name="Текст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14" name="Дата 13"/>
          <p:cNvSpPr>
            <a:spLocks noGrp="1"/>
          </p:cNvSpPr>
          <p:nvPr>
            <p:ph type="dt" sz="half" idx="2"/>
          </p:nvPr>
        </p:nvSpPr>
        <p:spPr>
          <a:xfrm>
            <a:off x="6400800" y="6356350"/>
            <a:ext cx="2289175" cy="365125"/>
          </a:xfrm>
          <a:prstGeom prst="rect">
            <a:avLst/>
          </a:prstGeom>
        </p:spPr>
        <p:txBody>
          <a:bodyPr vert="horz"/>
          <a:lstStyle>
            <a:lvl1pPr algn="l" eaLnBrk="1" latinLnBrk="0" hangingPunct="1">
              <a:defRPr kumimoji="0" sz="1400">
                <a:solidFill>
                  <a:schemeClr val="tx2"/>
                </a:solidFill>
                <a:latin typeface="Arial" charset="0"/>
                <a:cs typeface="Arial" charset="0"/>
              </a:defRPr>
            </a:lvl1pPr>
          </a:lstStyle>
          <a:p>
            <a:pPr>
              <a:defRPr/>
            </a:pPr>
            <a:fld id="{5EB60C93-F475-43E0-8B21-1D974613F98E}" type="datetimeFigureOut">
              <a:rPr lang="ru-RU"/>
              <a:pPr>
                <a:defRPr/>
              </a:pPr>
              <a:t>22.01.2020</a:t>
            </a:fld>
            <a:endParaRPr lang="ru-RU"/>
          </a:p>
        </p:txBody>
      </p:sp>
      <p:sp>
        <p:nvSpPr>
          <p:cNvPr id="3" name="Нижний колонтитул 2"/>
          <p:cNvSpPr>
            <a:spLocks noGrp="1"/>
          </p:cNvSpPr>
          <p:nvPr>
            <p:ph type="ftr" sz="quarter" idx="3"/>
          </p:nvPr>
        </p:nvSpPr>
        <p:spPr>
          <a:xfrm>
            <a:off x="2898775" y="6356350"/>
            <a:ext cx="3505200" cy="365125"/>
          </a:xfrm>
          <a:prstGeom prst="rect">
            <a:avLst/>
          </a:prstGeom>
        </p:spPr>
        <p:txBody>
          <a:bodyPr vert="horz"/>
          <a:lstStyle>
            <a:lvl1pPr algn="r" eaLnBrk="1" latinLnBrk="0" hangingPunct="1">
              <a:defRPr kumimoji="0" sz="1400">
                <a:solidFill>
                  <a:schemeClr val="tx2"/>
                </a:solidFill>
                <a:latin typeface="Arial" charset="0"/>
                <a:cs typeface="Arial" charset="0"/>
              </a:defRPr>
            </a:lvl1pPr>
          </a:lstStyle>
          <a:p>
            <a:pPr>
              <a:defRPr/>
            </a:pPr>
            <a:endParaRPr lang="ru-RU"/>
          </a:p>
        </p:txBody>
      </p:sp>
      <p:sp>
        <p:nvSpPr>
          <p:cNvPr id="23" name="Номер слайда 22"/>
          <p:cNvSpPr>
            <a:spLocks noGrp="1"/>
          </p:cNvSpPr>
          <p:nvPr>
            <p:ph type="sldNum" sz="quarter" idx="4"/>
          </p:nvPr>
        </p:nvSpPr>
        <p:spPr>
          <a:xfrm>
            <a:off x="612775" y="6356350"/>
            <a:ext cx="1981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400">
                <a:solidFill>
                  <a:schemeClr val="tx2"/>
                </a:solidFill>
              </a:defRPr>
            </a:lvl1pPr>
          </a:lstStyle>
          <a:p>
            <a:fld id="{D022D78E-54BE-47D0-AC39-C645650F4618}" type="slidenum">
              <a:rPr lang="ru-RU" altLang="ru-RU"/>
              <a:pPr/>
              <a:t>‹#›</a:t>
            </a:fld>
            <a:endParaRPr lang="ru-RU" altLang="ru-RU"/>
          </a:p>
        </p:txBody>
      </p:sp>
      <p:sp>
        <p:nvSpPr>
          <p:cNvPr id="1031" name="Прямая соединительная линия 27"/>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endParaRPr lang="ru-RU"/>
          </a:p>
        </p:txBody>
      </p:sp>
      <p:sp>
        <p:nvSpPr>
          <p:cNvPr id="1032" name="Прямая соединительная линия 28"/>
          <p:cNvSpPr>
            <a:spLocks noChangeShapeType="1"/>
          </p:cNvSpPr>
          <p:nvPr/>
        </p:nvSpPr>
        <p:spPr bwMode="auto">
          <a:xfrm>
            <a:off x="457200" y="1143000"/>
            <a:ext cx="8229600" cy="0"/>
          </a:xfrm>
          <a:prstGeom prst="line">
            <a:avLst/>
          </a:prstGeom>
          <a:noFill/>
          <a:ln w="9525" algn="ctr">
            <a:solidFill>
              <a:schemeClr val="accent2"/>
            </a:solidFill>
            <a:prstDash val="dash"/>
            <a:round/>
            <a:headEnd/>
            <a:tailEnd/>
          </a:ln>
        </p:spPr>
        <p:txBody>
          <a:bodyPr/>
          <a:lstStyle/>
          <a:p>
            <a:endParaRPr lang="ru-RU"/>
          </a:p>
        </p:txBody>
      </p:sp>
      <p:sp>
        <p:nvSpPr>
          <p:cNvPr id="10" name="Равнобедренный треугольник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Tree>
  </p:cSld>
  <p:clrMap bg1="lt1" tx1="dk1" bg2="lt2" tx2="dk2" accent1="accent1" accent2="accent2" accent3="accent3" accent4="accent4" accent5="accent5" accent6="accent6" hlink="hlink" folHlink="folHlink"/>
  <p:sldLayoutIdLst>
    <p:sldLayoutId id="2147485206" r:id="rId1"/>
    <p:sldLayoutId id="2147485202" r:id="rId2"/>
    <p:sldLayoutId id="2147485207" r:id="rId3"/>
    <p:sldLayoutId id="2147485203" r:id="rId4"/>
    <p:sldLayoutId id="2147485204" r:id="rId5"/>
    <p:sldLayoutId id="2147485208" r:id="rId6"/>
    <p:sldLayoutId id="2147485209" r:id="rId7"/>
    <p:sldLayoutId id="2147485210" r:id="rId8"/>
    <p:sldLayoutId id="2147485211" r:id="rId9"/>
    <p:sldLayoutId id="2147485205" r:id="rId10"/>
    <p:sldLayoutId id="2147485212" r:id="rId11"/>
  </p:sldLayoutIdLst>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Cambria" pitchFamily="18" charset="0"/>
        </a:defRPr>
      </a:lvl2pPr>
      <a:lvl3pPr algn="l" rtl="0" eaLnBrk="0" fontAlgn="base" hangingPunct="0">
        <a:spcBef>
          <a:spcPct val="0"/>
        </a:spcBef>
        <a:spcAft>
          <a:spcPct val="0"/>
        </a:spcAft>
        <a:defRPr sz="3200">
          <a:solidFill>
            <a:schemeClr val="tx2"/>
          </a:solidFill>
          <a:latin typeface="Cambria" pitchFamily="18" charset="0"/>
        </a:defRPr>
      </a:lvl3pPr>
      <a:lvl4pPr algn="l" rtl="0" eaLnBrk="0" fontAlgn="base" hangingPunct="0">
        <a:spcBef>
          <a:spcPct val="0"/>
        </a:spcBef>
        <a:spcAft>
          <a:spcPct val="0"/>
        </a:spcAft>
        <a:defRPr sz="3200">
          <a:solidFill>
            <a:schemeClr val="tx2"/>
          </a:solidFill>
          <a:latin typeface="Cambria" pitchFamily="18" charset="0"/>
        </a:defRPr>
      </a:lvl4pPr>
      <a:lvl5pPr algn="l" rtl="0" eaLnBrk="0" fontAlgn="base" hangingPunct="0">
        <a:spcBef>
          <a:spcPct val="0"/>
        </a:spcBef>
        <a:spcAft>
          <a:spcPct val="0"/>
        </a:spcAft>
        <a:defRPr sz="3200">
          <a:solidFill>
            <a:schemeClr val="tx2"/>
          </a:solidFill>
          <a:latin typeface="Cambria" pitchFamily="18" charset="0"/>
        </a:defRPr>
      </a:lvl5pPr>
      <a:lvl6pPr marL="457200" algn="l" rtl="0" fontAlgn="base">
        <a:spcBef>
          <a:spcPct val="0"/>
        </a:spcBef>
        <a:spcAft>
          <a:spcPct val="0"/>
        </a:spcAft>
        <a:defRPr sz="3200">
          <a:solidFill>
            <a:schemeClr val="tx2"/>
          </a:solidFill>
          <a:latin typeface="Cambria" pitchFamily="18" charset="0"/>
        </a:defRPr>
      </a:lvl6pPr>
      <a:lvl7pPr marL="914400" algn="l" rtl="0" fontAlgn="base">
        <a:spcBef>
          <a:spcPct val="0"/>
        </a:spcBef>
        <a:spcAft>
          <a:spcPct val="0"/>
        </a:spcAft>
        <a:defRPr sz="3200">
          <a:solidFill>
            <a:schemeClr val="tx2"/>
          </a:solidFill>
          <a:latin typeface="Cambria" pitchFamily="18" charset="0"/>
        </a:defRPr>
      </a:lvl7pPr>
      <a:lvl8pPr marL="1371600" algn="l" rtl="0" fontAlgn="base">
        <a:spcBef>
          <a:spcPct val="0"/>
        </a:spcBef>
        <a:spcAft>
          <a:spcPct val="0"/>
        </a:spcAft>
        <a:defRPr sz="3200">
          <a:solidFill>
            <a:schemeClr val="tx2"/>
          </a:solidFill>
          <a:latin typeface="Cambria" pitchFamily="18" charset="0"/>
        </a:defRPr>
      </a:lvl8pPr>
      <a:lvl9pPr marL="1828800" algn="l" rtl="0" fontAlgn="base">
        <a:spcBef>
          <a:spcPct val="0"/>
        </a:spcBef>
        <a:spcAft>
          <a:spcPct val="0"/>
        </a:spcAft>
        <a:defRPr sz="3200">
          <a:solidFill>
            <a:schemeClr val="tx2"/>
          </a:solidFill>
          <a:latin typeface="Cambria"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E0A208"/>
        </a:buClr>
        <a:buSzPct val="70000"/>
        <a:buFont typeface="Wingdings" pitchFamily="2" charset="2"/>
        <a:buChar char=""/>
        <a:defRPr sz="2000"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fondpotanin.ru/competitions/professors-grants/"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manga-audition.com/sma13-unesco-round-2020-january-silent-manga-audition/"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aesf.art/news/aesf-artist-residency-award-at-iscp/"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satila.ru/konkurs/pravila/"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marturban.online/opencall/10"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civitas-drama.ru/contest"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media-as2020.mil.ru/"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oceanautica.ru/"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biennale.zamek.malbork.pl/www/zamek/biennale/uploaded/fck_files/file/2020/informator%20XXVII%20M%20Biennale%20Ekslibrisu%20Wsp%202020.pdf"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1082;&#1086;&#1085;&#1082;&#1091;&#1088;&#1089;&#1088;&#1074;&#1080;&#1086;.&#1088;&#1092;/"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alumni.concordcollegeuk.com/news/anthony-morris-foundation/427/427-How-to-Apply-for-an-Anthony-Morris-Scholarship"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arthelp.space/exclusivity"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prophotos.ru/contests/46-kaleydoskop-emotsiy"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rijksmuseum.nl/en/rijksstudioaward"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moyarosinca.com/&#1082;&#1086;&#1085;&#1082;&#1091;&#1088;&#1089;&#1099;/&#1082;&#1086;&#1085;&#1082;&#1091;&#1088;&#1089;-&#1079;&#1072;-&#1074;&#1086;&#1083;&#1102;-&#1080;-&#1083;&#1102;&#1073;&#1086;&#1074;&#1100;-&#1082;-&#1078;&#1080;&#1079;&#1085;&#1080;/"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water-prize.ru/water-prize/"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hyperlink" Target="http://www.rgisi.ru/konkursyi-festivali/2016/12/28/pishu-o-teatre/" TargetMode="External"/><Relationship Id="rId2" Type="http://schemas.openxmlformats.org/officeDocument/2006/relationships/hyperlink" Target="mailto:konkurs.teatroved@gmail.com" TargetMode="Externa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vk.com/fotokonkurszhiguli"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ya.olimpiada.ru/olymp/"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integraciya.org/konkursy/natsionalnoe-dostoyanie-rossii/"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hyperlink" Target="http://integraciya.org/konkursy/apk-molodezh-nauka-innovatsii/" TargetMode="External"/><Relationship Id="rId2" Type="http://schemas.openxmlformats.org/officeDocument/2006/relationships/hyperlink" Target="mailto:apkmcx@mail.ru" TargetMode="Externa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1087;&#1088;&#1077;&#1084;&#1080;&#1103;-&#1082;&#1072;&#1088;&#1076;&#1086;.&#1088;&#1092;/"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voda.mnr.gov.ru/konkurs/water_treasures_of_russia_2019/rules/"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rsp-souz.ru/images/docs/Ogny-zolotie-2.pdf"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rmg.co.uk/whats-on/astronomy-photographer-year"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academy.kontur.ru/discipline-academy/olymp"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basis-foundation.ru/general-competitions/math/travel-grants/congress"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hyperlink" Target="http://www.integraciya.org/" TargetMode="External"/><Relationship Id="rId2" Type="http://schemas.openxmlformats.org/officeDocument/2006/relationships/hyperlink" Target="mailto:unost21@mail.ru" TargetMode="External"/><Relationship Id="rId1" Type="http://schemas.openxmlformats.org/officeDocument/2006/relationships/slideLayout" Target="../slideLayouts/slideLayout6.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integraciya.org/konkursy/obretennoe-pokolenie/"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integraciya.org/konkursy/yunost-nauka-kultura/"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integraciya.org/konkursy/velenie-vremeni/"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hyperlink" Target="https://cultura.unizar.es/regulations-videominute-international-contest" TargetMode="External"/><Relationship Id="rId2" Type="http://schemas.openxmlformats.org/officeDocument/2006/relationships/hyperlink" Target="mailto:uzcultur@unizar.es" TargetMode="Externa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hyperlink" Target="http://integraciya.org/konkursy/pervye-shagi-v-nauke/" TargetMode="External"/><Relationship Id="rId2" Type="http://schemas.openxmlformats.org/officeDocument/2006/relationships/hyperlink" Target="http://www.nauka21.com/" TargetMode="Externa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uar.ru/contests/konkurs-studencheskikh-proektov/"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timberland.ru/landing/nature-needs-heroes/"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innosocium.ru/categories/"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filmfestival.wearewater.org/en/about_302911"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newbook-awards.ru/running-order/"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livingoceansfoundation.org/education/science-without-borders-challenge/"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drive.google.com/file/d/194MTUVEscDohK-YAyCeOpszZqessVa6n/view"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jalonangel.com/en/premio"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46.xml.rels><?xml version="1.0" encoding="UTF-8" standalone="yes"?>
<Relationships xmlns="http://schemas.openxmlformats.org/package/2006/relationships"><Relationship Id="rId3" Type="http://schemas.openxmlformats.org/officeDocument/2006/relationships/hyperlink" Target="http://integraciya.org/konkursy/moya-zakonotvorcheskaya-initsiativa/" TargetMode="External"/><Relationship Id="rId2" Type="http://schemas.openxmlformats.org/officeDocument/2006/relationships/hyperlink" Target="mailto:mzi21@mail.ru" TargetMode="Externa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1088;&#1077;&#1082;&#1083;&#1072;&#1084;&#1072;&#1073;&#1091;&#1076;&#1091;&#1097;&#1077;&#1075;&#1086;.&#1088;&#1092;/"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1088;&#1077;&#1082;&#1083;&#1072;&#1084;&#1072;&#1073;&#1091;&#1076;&#1091;&#1097;&#1077;&#1075;&#1086;.&#1088;&#1092;/"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useum-gol.ru/info/contest.htm"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uaeh.edu.mx/fini/2020/convocatoria/convocatoria-eng-2020.pdf"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3" Type="http://schemas.openxmlformats.org/officeDocument/2006/relationships/hyperlink" Target="mailto:info@wereadbooks.info" TargetMode="External"/><Relationship Id="rId2" Type="http://schemas.openxmlformats.org/officeDocument/2006/relationships/hyperlink" Target="http://www.wereadbooks.info/" TargetMode="Externa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51.xml.rels><?xml version="1.0" encoding="UTF-8" standalone="yes"?>
<Relationships xmlns="http://schemas.openxmlformats.org/package/2006/relationships"><Relationship Id="rId3" Type="http://schemas.openxmlformats.org/officeDocument/2006/relationships/hyperlink" Target="https://mikluho-maclay.ru/rossiya-i-okeaniya/" TargetMode="External"/><Relationship Id="rId2" Type="http://schemas.openxmlformats.org/officeDocument/2006/relationships/hyperlink" Target="mailto:konkurs@mikluho-maclay.ru" TargetMode="Externa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52.xml.rels><?xml version="1.0" encoding="UTF-8" standalone="yes"?>
<Relationships xmlns="http://schemas.openxmlformats.org/package/2006/relationships"><Relationship Id="rId3" Type="http://schemas.openxmlformats.org/officeDocument/2006/relationships/hyperlink" Target="https://vk.com/doc8262126_528605806?hash=da92e79f4ff38669ae&amp;dl=177ba0229d073b1a45" TargetMode="External"/><Relationship Id="rId2" Type="http://schemas.openxmlformats.org/officeDocument/2006/relationships/hyperlink" Target="mailto:info@up-russia.com" TargetMode="Externa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gidrostroy.com/vtoroj-mezhdunarodnyj-konkurs-geodizajna-iturup-stil-ishhet-uchastnikov-ia-sahkom-17-oktyabrya-2019g.html"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internationalphotogrant.com/"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integraciya.org/konkursy/menya-otsenyat-v-xxi-veke/"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56.xml.rels><?xml version="1.0" encoding="UTF-8" standalone="yes"?>
<Relationships xmlns="http://schemas.openxmlformats.org/package/2006/relationships"><Relationship Id="rId3" Type="http://schemas.openxmlformats.org/officeDocument/2006/relationships/hyperlink" Target="http://integraciya.org/konkursy/yuneko/" TargetMode="External"/><Relationship Id="rId2" Type="http://schemas.openxmlformats.org/officeDocument/2006/relationships/hyperlink" Target="http://www.integraciya.org/" TargetMode="Externa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vol.beijing2022.cn/indexEn.html"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ffe.es/caminosdehierro/informacion/bases_en.htm"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network.changemakers.com/challenge/PurinaBetterwithPetsPrize/entry"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mp38.ru/news/news-of-the-ministry/5517/"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photo.rgo.ru/"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a:xfrm>
            <a:off x="-107950" y="476250"/>
            <a:ext cx="9531350" cy="720725"/>
          </a:xfrm>
        </p:spPr>
        <p:txBody>
          <a:bodyPr/>
          <a:lstStyle/>
          <a:p>
            <a:pPr algn="ctr"/>
            <a:r>
              <a:rPr lang="ru-RU" altLang="ru-RU" sz="2800" b="1" smtClean="0">
                <a:latin typeface="Verdana" pitchFamily="34" charset="0"/>
                <a:ea typeface="Verdana" pitchFamily="34" charset="0"/>
                <a:cs typeface="Verdana" pitchFamily="34" charset="0"/>
              </a:rPr>
              <a:t>Грантовый конкурс для </a:t>
            </a:r>
            <a:br>
              <a:rPr lang="ru-RU" altLang="ru-RU" sz="2800" b="1" smtClean="0">
                <a:latin typeface="Verdana" pitchFamily="34" charset="0"/>
                <a:ea typeface="Verdana" pitchFamily="34" charset="0"/>
                <a:cs typeface="Verdana" pitchFamily="34" charset="0"/>
              </a:rPr>
            </a:br>
            <a:r>
              <a:rPr lang="ru-RU" altLang="ru-RU" sz="2800" b="1" smtClean="0">
                <a:latin typeface="Verdana" pitchFamily="34" charset="0"/>
                <a:ea typeface="Verdana" pitchFamily="34" charset="0"/>
                <a:cs typeface="Verdana" pitchFamily="34" charset="0"/>
              </a:rPr>
              <a:t>преподавателей магистратуры</a:t>
            </a:r>
          </a:p>
        </p:txBody>
      </p:sp>
      <p:sp>
        <p:nvSpPr>
          <p:cNvPr id="10243" name="Прямоугольник 2"/>
          <p:cNvSpPr>
            <a:spLocks noChangeArrowheads="1"/>
          </p:cNvSpPr>
          <p:nvPr/>
        </p:nvSpPr>
        <p:spPr bwMode="auto">
          <a:xfrm>
            <a:off x="0" y="1196975"/>
            <a:ext cx="8991600" cy="4246563"/>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15 января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Благотворительный фонд им. Потанина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 академические и научные руководители магистерских программ, преподаватели отдельных дисциплин в ВУЗах.</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Призы: Победители конкурса получают грант на разработку магистерской программы / учебного курса или на внедрение новых образовательных практик. Размер гранта – до 500 тысяч рублей.</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Конкурс проводится среди преподавателей магистратуры из 75 вузов, включенных в Стипендиальную программу Владимира Потанина.</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Сайт конкурса </a:t>
            </a:r>
            <a:r>
              <a:rPr lang="en-US" altLang="ru-RU">
                <a:latin typeface="Times New Roman" pitchFamily="18" charset="0"/>
                <a:cs typeface="Times New Roman" pitchFamily="18" charset="0"/>
                <a:hlinkClick r:id="rId2"/>
              </a:rPr>
              <a:t>https://www.fondpotanin.ru/competitions/professors-grants/</a:t>
            </a: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10244"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10245"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a:xfrm>
            <a:off x="-107950" y="309563"/>
            <a:ext cx="9531350" cy="720725"/>
          </a:xfrm>
        </p:spPr>
        <p:txBody>
          <a:bodyPr/>
          <a:lstStyle/>
          <a:p>
            <a:pPr algn="ctr"/>
            <a:r>
              <a:rPr lang="ru-RU" altLang="ru-RU" sz="2800" b="1" smtClean="0">
                <a:latin typeface="Verdana" pitchFamily="34" charset="0"/>
                <a:ea typeface="Verdana" pitchFamily="34" charset="0"/>
                <a:cs typeface="Verdana" pitchFamily="34" charset="0"/>
              </a:rPr>
              <a:t> </a:t>
            </a:r>
            <a:r>
              <a:rPr lang="ru-RU" altLang="ru-RU" sz="2700" b="1" smtClean="0">
                <a:latin typeface="Verdana" pitchFamily="34" charset="0"/>
                <a:ea typeface="Verdana" pitchFamily="34" charset="0"/>
                <a:cs typeface="Verdana" pitchFamily="34" charset="0"/>
              </a:rPr>
              <a:t>Международный конкурс манги SILENT MANGA AUDITION на тему «Вместе за мир»</a:t>
            </a:r>
          </a:p>
        </p:txBody>
      </p:sp>
      <p:sp>
        <p:nvSpPr>
          <p:cNvPr id="19459" name="Прямоугольник 2"/>
          <p:cNvSpPr>
            <a:spLocks noChangeArrowheads="1"/>
          </p:cNvSpPr>
          <p:nvPr/>
        </p:nvSpPr>
        <p:spPr bwMode="auto">
          <a:xfrm>
            <a:off x="0" y="1130300"/>
            <a:ext cx="8991600" cy="4524375"/>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31 января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японское издательство манги COAMIX Inc. при поддержке ЮНЕСКО.</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 все желающие.</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Призы: Победители получат денежные премии в размере от 10 000 до 500 000 иен.</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Лауреат Премии ЮНЕСКО получит полностью оплаченную поездку в Бангкок на выставку манга «SMA13-UNESCO Round» и сертификат.</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Принимаются комиксы в стиле манга на тему «Вместе за мир».</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История должна быть в стиле «тихая манга», то есть только с помощью визуального повествования, без использования диалога.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Манга не должна превышать 31 страницы. Рекомендуются черно-белое исполнение.</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Сайт конкурса: </a:t>
            </a:r>
            <a:r>
              <a:rPr lang="en-US" altLang="ru-RU">
                <a:latin typeface="Times New Roman" pitchFamily="18" charset="0"/>
                <a:cs typeface="Times New Roman" pitchFamily="18" charset="0"/>
                <a:hlinkClick r:id="rId2"/>
              </a:rPr>
              <a:t>https://www.manga-audition.com/sma13-unesco-round-2020-january-silent-manga-audition/</a:t>
            </a: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en-US"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19460"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19461"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title"/>
          </p:nvPr>
        </p:nvSpPr>
        <p:spPr>
          <a:xfrm>
            <a:off x="-180975" y="444500"/>
            <a:ext cx="9531350" cy="720725"/>
          </a:xfrm>
        </p:spPr>
        <p:txBody>
          <a:bodyPr/>
          <a:lstStyle/>
          <a:p>
            <a:pPr algn="ctr"/>
            <a:r>
              <a:rPr lang="ru-RU" altLang="ru-RU" sz="2800" b="1" smtClean="0">
                <a:latin typeface="Verdana" pitchFamily="34" charset="0"/>
                <a:ea typeface="Verdana" pitchFamily="34" charset="0"/>
                <a:cs typeface="Verdana" pitchFamily="34" charset="0"/>
              </a:rPr>
              <a:t> Грант в области современного искусства для молодых российских художников</a:t>
            </a:r>
          </a:p>
        </p:txBody>
      </p:sp>
      <p:sp>
        <p:nvSpPr>
          <p:cNvPr id="20483" name="Прямоугольник 2"/>
          <p:cNvSpPr>
            <a:spLocks noChangeArrowheads="1"/>
          </p:cNvSpPr>
          <p:nvPr/>
        </p:nvSpPr>
        <p:spPr bwMode="auto">
          <a:xfrm>
            <a:off x="0" y="1341438"/>
            <a:ext cx="8991600" cy="4524375"/>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31 января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Арт-группа </a:t>
            </a:r>
            <a:r>
              <a:rPr lang="en-US" altLang="ru-RU">
                <a:latin typeface="Times New Roman" pitchFamily="18" charset="0"/>
                <a:cs typeface="Times New Roman" pitchFamily="18" charset="0"/>
              </a:rPr>
              <a:t>AES + F</a:t>
            </a:r>
            <a:r>
              <a:rPr lang="ru-RU" altLang="ru-RU">
                <a:latin typeface="Times New Roman" pitchFamily="18" charset="0"/>
                <a:cs typeface="Times New Roman" pitchFamily="18" charset="0"/>
              </a:rPr>
              <a:t>.</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 российские художники в возрасте до 40 лет. Ограничений по технике и формату, в которых работает художник, нет.</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Призы: Победитель конкурса сможет в течение трех месяцев работать в арт-резиденции ISCP (International Studio &amp; Curatorial Program) в Нью-Йорке в 2020 году. Помимо непосредственно участия его обладателя в арт-резиденции, грант предусматривает проживание в Нью-Йорке с 1 мая по 31 июля и авиаперелет, а также менторскую поддержку AES + F, административную и организационную. Программа арт-резиденции ISCP включает: предоставление студии с доступом 24/7, встречи с известными международными кураторами и арт-профессионалами, участие в artist talk, участие в программе открытых студий в июле 2020, участие в международных мероприятиях для выпускников ISCP.</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Сайт конкурса: </a:t>
            </a:r>
            <a:r>
              <a:rPr lang="ru-RU" altLang="ru-RU">
                <a:latin typeface="Times New Roman" pitchFamily="18" charset="0"/>
                <a:cs typeface="Times New Roman" pitchFamily="18" charset="0"/>
                <a:hlinkClick r:id="rId2"/>
              </a:rPr>
              <a:t>https://aesf.art/news/aesf-artist-residency-award-at-iscp/#all</a:t>
            </a: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20484"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20485"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1"/>
          <p:cNvSpPr>
            <a:spLocks noGrp="1"/>
          </p:cNvSpPr>
          <p:nvPr>
            <p:ph type="title"/>
          </p:nvPr>
        </p:nvSpPr>
        <p:spPr>
          <a:xfrm>
            <a:off x="-269875" y="260350"/>
            <a:ext cx="9531350" cy="720725"/>
          </a:xfrm>
        </p:spPr>
        <p:txBody>
          <a:bodyPr/>
          <a:lstStyle/>
          <a:p>
            <a:pPr algn="ctr"/>
            <a:r>
              <a:rPr lang="ru-RU" altLang="ru-RU" sz="2800" b="1" smtClean="0">
                <a:latin typeface="Verdana" pitchFamily="34" charset="0"/>
                <a:ea typeface="Verdana" pitchFamily="34" charset="0"/>
                <a:cs typeface="Verdana" pitchFamily="34" charset="0"/>
              </a:rPr>
              <a:t> Творческий конкурс </a:t>
            </a:r>
            <a:br>
              <a:rPr lang="ru-RU" altLang="ru-RU" sz="2800" b="1" smtClean="0">
                <a:latin typeface="Verdana" pitchFamily="34" charset="0"/>
                <a:ea typeface="Verdana" pitchFamily="34" charset="0"/>
                <a:cs typeface="Verdana" pitchFamily="34" charset="0"/>
              </a:rPr>
            </a:br>
            <a:r>
              <a:rPr lang="ru-RU" altLang="ru-RU" sz="2800" b="1" smtClean="0">
                <a:latin typeface="Verdana" pitchFamily="34" charset="0"/>
                <a:ea typeface="Verdana" pitchFamily="34" charset="0"/>
                <a:cs typeface="Verdana" pitchFamily="34" charset="0"/>
              </a:rPr>
              <a:t>«Север — страна без границ»</a:t>
            </a:r>
          </a:p>
        </p:txBody>
      </p:sp>
      <p:sp>
        <p:nvSpPr>
          <p:cNvPr id="37891" name="Прямоугольник 2"/>
          <p:cNvSpPr>
            <a:spLocks noChangeArrowheads="1"/>
          </p:cNvSpPr>
          <p:nvPr/>
        </p:nvSpPr>
        <p:spPr bwMode="auto">
          <a:xfrm>
            <a:off x="0" y="1108075"/>
            <a:ext cx="8991600" cy="480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65125" indent="-282575">
              <a:spcBef>
                <a:spcPts val="600"/>
              </a:spcBef>
              <a:buClr>
                <a:schemeClr val="accent1"/>
              </a:buClr>
              <a:buSzPct val="76000"/>
              <a:buFont typeface="Wingdings 3" panose="05040102010807070707" pitchFamily="18" charset="2"/>
              <a:buChar char=""/>
              <a:defRPr sz="2600">
                <a:solidFill>
                  <a:schemeClr val="tx1"/>
                </a:solidFill>
                <a:latin typeface="Calibri" panose="020F0502020204030204"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Calibri" panose="020F0502020204030204"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Calibri" panose="020F0502020204030204" pitchFamily="34" charset="0"/>
              </a:defRPr>
            </a:lvl3pPr>
            <a:lvl4pPr marL="1600200" indent="-228600">
              <a:spcBef>
                <a:spcPts val="400"/>
              </a:spcBef>
              <a:buClr>
                <a:srgbClr val="E0A208"/>
              </a:buClr>
              <a:buSzPct val="70000"/>
              <a:buFont typeface="Wingdings" panose="05000000000000000000" pitchFamily="2" charset="2"/>
              <a:buChar char=""/>
              <a:defRPr sz="2000">
                <a:solidFill>
                  <a:schemeClr val="tx1"/>
                </a:solidFill>
                <a:latin typeface="Calibri" panose="020F0502020204030204"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Calibri" panose="020F0502020204030204"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Calibri" panose="020F0502020204030204"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Calibri" panose="020F0502020204030204"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Calibri" panose="020F0502020204030204"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Calibri" panose="020F0502020204030204" pitchFamily="34" charset="0"/>
              </a:defRPr>
            </a:lvl9pPr>
          </a:lstStyle>
          <a:p>
            <a:pPr algn="just" eaLnBrk="1" hangingPunct="1">
              <a:spcBef>
                <a:spcPct val="0"/>
              </a:spcBef>
              <a:buClrTx/>
              <a:buSzTx/>
              <a:buFont typeface="Wingdings 2" panose="05020102010507070707" pitchFamily="18" charset="2"/>
              <a:buChar char=""/>
              <a:defRPr/>
            </a:pPr>
            <a:r>
              <a:rPr lang="ru-RU" altLang="ru-RU" sz="1800" dirty="0" smtClean="0">
                <a:latin typeface="Times New Roman" panose="02020603050405020304" pitchFamily="18" charset="0"/>
                <a:cs typeface="Times New Roman" panose="02020603050405020304" pitchFamily="18" charset="0"/>
              </a:rPr>
              <a:t>Дата окончания приема заявок: 31 января 2020 года.</a:t>
            </a:r>
          </a:p>
          <a:p>
            <a:pPr algn="just" eaLnBrk="1" hangingPunct="1">
              <a:spcBef>
                <a:spcPct val="0"/>
              </a:spcBef>
              <a:buClrTx/>
              <a:buSzTx/>
              <a:buFont typeface="Wingdings 2" panose="05020102010507070707" pitchFamily="18" charset="2"/>
              <a:buChar char=""/>
              <a:defRPr/>
            </a:pPr>
            <a:r>
              <a:rPr lang="ru-RU" altLang="ru-RU" sz="1800" dirty="0" smtClean="0">
                <a:latin typeface="Times New Roman" panose="02020603050405020304" pitchFamily="18" charset="0"/>
                <a:cs typeface="Times New Roman" panose="02020603050405020304" pitchFamily="18" charset="0"/>
              </a:rPr>
              <a:t>Организаторы: Компания «СЭТИЛА».</a:t>
            </a:r>
          </a:p>
          <a:p>
            <a:pPr algn="just" eaLnBrk="1" hangingPunct="1">
              <a:spcBef>
                <a:spcPct val="0"/>
              </a:spcBef>
              <a:buClrTx/>
              <a:buSzTx/>
              <a:buFont typeface="Wingdings 2" panose="05020102010507070707" pitchFamily="18" charset="2"/>
              <a:buChar char=""/>
              <a:defRPr/>
            </a:pPr>
            <a:r>
              <a:rPr lang="ru-RU" altLang="ru-RU" sz="1800" dirty="0" smtClean="0">
                <a:latin typeface="Times New Roman" panose="02020603050405020304" pitchFamily="18" charset="0"/>
                <a:cs typeface="Times New Roman" panose="02020603050405020304" pitchFamily="18" charset="0"/>
              </a:rPr>
              <a:t>К участию приглашаются фотографы, прозаики и поэты одиннадцатый год удивляют своими искренними произведениями, открывающими новые грани Севера.</a:t>
            </a:r>
          </a:p>
          <a:p>
            <a:pPr algn="just" eaLnBrk="1" hangingPunct="1">
              <a:spcBef>
                <a:spcPct val="0"/>
              </a:spcBef>
              <a:buClrTx/>
              <a:buSzTx/>
              <a:buFont typeface="Wingdings 2" panose="05020102010507070707" pitchFamily="18" charset="2"/>
              <a:buChar char=""/>
              <a:defRPr/>
            </a:pPr>
            <a:r>
              <a:rPr lang="ru-RU" altLang="ru-RU" sz="1800" dirty="0" smtClean="0">
                <a:latin typeface="Times New Roman" panose="02020603050405020304" pitchFamily="18" charset="0"/>
                <a:cs typeface="Times New Roman" panose="02020603050405020304" pitchFamily="18" charset="0"/>
              </a:rPr>
              <a:t>Призы: Лауреаты получат полезные в северных путешествиях призы от компании «</a:t>
            </a:r>
            <a:r>
              <a:rPr lang="ru-RU" altLang="ru-RU" sz="1800" dirty="0" err="1" smtClean="0">
                <a:latin typeface="Times New Roman" panose="02020603050405020304" pitchFamily="18" charset="0"/>
                <a:cs typeface="Times New Roman" panose="02020603050405020304" pitchFamily="18" charset="0"/>
              </a:rPr>
              <a:t>Сэтила</a:t>
            </a:r>
            <a:r>
              <a:rPr lang="ru-RU" altLang="ru-RU" sz="1800" dirty="0" smtClean="0">
                <a:latin typeface="Times New Roman" panose="02020603050405020304" pitchFamily="18" charset="0"/>
                <a:cs typeface="Times New Roman" panose="02020603050405020304" pitchFamily="18" charset="0"/>
              </a:rPr>
              <a:t>», а абсолютные победители отправятся в путешествие в Заполярную Швецию!</a:t>
            </a:r>
          </a:p>
          <a:p>
            <a:pPr algn="just" eaLnBrk="1" hangingPunct="1">
              <a:spcBef>
                <a:spcPct val="0"/>
              </a:spcBef>
              <a:buClrTx/>
              <a:buSzTx/>
              <a:buFont typeface="Wingdings 2" panose="05020102010507070707" pitchFamily="18" charset="2"/>
              <a:buChar char=""/>
              <a:defRPr/>
            </a:pPr>
            <a:r>
              <a:rPr lang="ru-RU" altLang="ru-RU" sz="1800" dirty="0" smtClean="0">
                <a:latin typeface="Times New Roman" panose="02020603050405020304" pitchFamily="18" charset="0"/>
                <a:cs typeface="Times New Roman" panose="02020603050405020304" pitchFamily="18" charset="0"/>
              </a:rPr>
              <a:t>Работы победителей и лауреатов будут опубликованы на сайте www.satila.ru , а так же в сборнике, издаваемом по итогам конкурса.</a:t>
            </a:r>
          </a:p>
          <a:p>
            <a:pPr algn="just" eaLnBrk="1" hangingPunct="1">
              <a:spcBef>
                <a:spcPct val="0"/>
              </a:spcBef>
              <a:buClrTx/>
              <a:buSzTx/>
              <a:buFont typeface="Wingdings 2" panose="05020102010507070707" pitchFamily="18" charset="2"/>
              <a:buChar char=""/>
              <a:defRPr/>
            </a:pPr>
            <a:endParaRPr lang="ru-RU" altLang="ru-RU" sz="1800" dirty="0" smtClean="0">
              <a:latin typeface="Times New Roman" panose="02020603050405020304" pitchFamily="18" charset="0"/>
              <a:cs typeface="Times New Roman" panose="02020603050405020304" pitchFamily="18" charset="0"/>
            </a:endParaRPr>
          </a:p>
          <a:p>
            <a:pPr marL="82550" indent="0" algn="just" eaLnBrk="1" hangingPunct="1">
              <a:spcBef>
                <a:spcPct val="0"/>
              </a:spcBef>
              <a:buClrTx/>
              <a:buSzTx/>
              <a:buFont typeface="Wingdings 3" panose="05040102010807070707" pitchFamily="18" charset="2"/>
              <a:buNone/>
              <a:defRPr/>
            </a:pPr>
            <a:endParaRPr lang="ru-RU" altLang="ru-RU" sz="1800" dirty="0" smtClean="0">
              <a:latin typeface="Times New Roman" panose="02020603050405020304" pitchFamily="18" charset="0"/>
              <a:cs typeface="Times New Roman" panose="02020603050405020304" pitchFamily="18" charset="0"/>
            </a:endParaRPr>
          </a:p>
          <a:p>
            <a:pPr algn="just" eaLnBrk="1" hangingPunct="1">
              <a:spcBef>
                <a:spcPct val="0"/>
              </a:spcBef>
              <a:buClrTx/>
              <a:buSzTx/>
              <a:buFont typeface="Wingdings 2" panose="05020102010507070707" pitchFamily="18" charset="2"/>
              <a:buChar char=""/>
              <a:defRPr/>
            </a:pPr>
            <a:r>
              <a:rPr lang="ru-RU" altLang="ru-RU" sz="1800" dirty="0" smtClean="0">
                <a:latin typeface="Times New Roman" panose="02020603050405020304" pitchFamily="18" charset="0"/>
                <a:cs typeface="Times New Roman" panose="02020603050405020304" pitchFamily="18" charset="0"/>
              </a:rPr>
              <a:t>Заявки с пометкой «Конкурс» в теме письма следует присылать электронной почтой на адрес: sever11@satila.ru</a:t>
            </a:r>
          </a:p>
          <a:p>
            <a:pPr algn="just" eaLnBrk="1" hangingPunct="1">
              <a:spcBef>
                <a:spcPct val="0"/>
              </a:spcBef>
              <a:buClrTx/>
              <a:buSzTx/>
              <a:buFont typeface="Wingdings 2" panose="05020102010507070707" pitchFamily="18" charset="2"/>
              <a:buChar char=""/>
              <a:defRPr/>
            </a:pPr>
            <a:endParaRPr lang="ru-RU" altLang="ru-RU" sz="1800" dirty="0" smtClean="0">
              <a:latin typeface="Times New Roman" panose="02020603050405020304" pitchFamily="18" charset="0"/>
              <a:cs typeface="Times New Roman" panose="02020603050405020304" pitchFamily="18" charset="0"/>
            </a:endParaRPr>
          </a:p>
          <a:p>
            <a:pPr eaLnBrk="1" hangingPunct="1">
              <a:spcBef>
                <a:spcPct val="0"/>
              </a:spcBef>
              <a:buClrTx/>
              <a:buSzTx/>
              <a:buFont typeface="Wingdings 2" panose="05020102010507070707" pitchFamily="18" charset="2"/>
              <a:buChar char=""/>
              <a:defRPr/>
            </a:pPr>
            <a:r>
              <a:rPr lang="ru-RU" altLang="ru-RU" sz="1800" dirty="0" smtClean="0">
                <a:latin typeface="Times New Roman" panose="02020603050405020304" pitchFamily="18" charset="0"/>
                <a:cs typeface="Times New Roman" panose="02020603050405020304" pitchFamily="18" charset="0"/>
              </a:rPr>
              <a:t>Подробная информация о конкурсе находится здесь: </a:t>
            </a:r>
            <a:r>
              <a:rPr lang="ru-RU" altLang="ru-RU" sz="1800" dirty="0" smtClean="0">
                <a:latin typeface="Times New Roman" panose="02020603050405020304" pitchFamily="18" charset="0"/>
                <a:cs typeface="Times New Roman" panose="02020603050405020304" pitchFamily="18" charset="0"/>
                <a:hlinkClick r:id="rId2"/>
              </a:rPr>
              <a:t>https://www.satila.ru/konkurs/pravila/</a:t>
            </a:r>
            <a:endParaRPr lang="ru-RU" altLang="ru-RU" sz="1800" dirty="0" smtClean="0">
              <a:latin typeface="Times New Roman" panose="02020603050405020304" pitchFamily="18" charset="0"/>
              <a:cs typeface="Times New Roman" panose="02020603050405020304" pitchFamily="18" charset="0"/>
            </a:endParaRPr>
          </a:p>
          <a:p>
            <a:pPr eaLnBrk="1" hangingPunct="1">
              <a:spcBef>
                <a:spcPct val="0"/>
              </a:spcBef>
              <a:buClrTx/>
              <a:buSzTx/>
              <a:buFont typeface="Wingdings 2" panose="05020102010507070707" pitchFamily="18" charset="2"/>
              <a:buChar char=""/>
              <a:defRPr/>
            </a:pPr>
            <a:endParaRPr lang="ru-RU" altLang="ru-RU" sz="1800" dirty="0" smtClean="0">
              <a:latin typeface="Times New Roman" panose="02020603050405020304" pitchFamily="18" charset="0"/>
              <a:cs typeface="Times New Roman" panose="02020603050405020304" pitchFamily="18" charset="0"/>
            </a:endParaRPr>
          </a:p>
        </p:txBody>
      </p:sp>
      <p:pic>
        <p:nvPicPr>
          <p:cNvPr id="21508"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21509"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1"/>
          <p:cNvSpPr>
            <a:spLocks noGrp="1"/>
          </p:cNvSpPr>
          <p:nvPr>
            <p:ph type="title"/>
          </p:nvPr>
        </p:nvSpPr>
        <p:spPr>
          <a:xfrm>
            <a:off x="-180975" y="90488"/>
            <a:ext cx="9531350" cy="720725"/>
          </a:xfrm>
        </p:spPr>
        <p:txBody>
          <a:bodyPr/>
          <a:lstStyle/>
          <a:p>
            <a:pPr algn="ctr"/>
            <a:r>
              <a:rPr lang="ru-RU" altLang="ru-RU" sz="2800" b="1" smtClean="0">
                <a:latin typeface="Verdana" pitchFamily="34" charset="0"/>
                <a:ea typeface="Verdana" pitchFamily="34" charset="0"/>
                <a:cs typeface="Verdana" pitchFamily="34" charset="0"/>
              </a:rPr>
              <a:t> </a:t>
            </a:r>
            <a:r>
              <a:rPr lang="ru-RU" altLang="ru-RU" sz="3000" b="1" smtClean="0">
                <a:latin typeface="Verdana" pitchFamily="34" charset="0"/>
                <a:ea typeface="Verdana" pitchFamily="34" charset="0"/>
                <a:cs typeface="Verdana" pitchFamily="34" charset="0"/>
              </a:rPr>
              <a:t>Конкурс паблик-арта для автозаправки</a:t>
            </a:r>
          </a:p>
        </p:txBody>
      </p:sp>
      <p:sp>
        <p:nvSpPr>
          <p:cNvPr id="22531" name="Прямоугольник 2"/>
          <p:cNvSpPr>
            <a:spLocks noChangeArrowheads="1"/>
          </p:cNvSpPr>
          <p:nvPr/>
        </p:nvSpPr>
        <p:spPr bwMode="auto">
          <a:xfrm>
            <a:off x="0" y="906463"/>
            <a:ext cx="8991600" cy="5910262"/>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31 января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Фонд культурных инициатив Sparta, Платформа Smart Urban.</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 практикующие художники, скульпторы, архитекторы, дизайнеры, студенты профильных ВУЗов, специалисты в области технологий, творческие объединения и бюро.</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Призы: Победитель, предложивший лучшую концепцию, получит целевой грант на реализацию проекта.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Принимаются проекты функционального арт-объекта на стыке искусства и технологий для новых заправочных станций АЗС «Газпромнефть» на скоростной трассе М-11.</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Конкурсные материалы предоставляются в виде цифровых материалов. Презентация в виде PDF-файла включает в себя визуальные материалы, схемы и текстовое описание. Объем не более 15 слайдов. Разрешение 300 dpi. Размер файла не более 100 МБ.</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Готовые работы подаются через сайт конкурса, предварительно нужно зарегистрироваться.</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Сайт конкурса: </a:t>
            </a:r>
            <a:r>
              <a:rPr lang="en-US" altLang="ru-RU">
                <a:latin typeface="Times New Roman" pitchFamily="18" charset="0"/>
                <a:cs typeface="Times New Roman" pitchFamily="18" charset="0"/>
                <a:hlinkClick r:id="rId2"/>
              </a:rPr>
              <a:t>https://smarturban.online/opencall/10</a:t>
            </a: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22532"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22533"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Заголовок 1"/>
          <p:cNvSpPr>
            <a:spLocks noGrp="1"/>
          </p:cNvSpPr>
          <p:nvPr>
            <p:ph type="title"/>
          </p:nvPr>
        </p:nvSpPr>
        <p:spPr>
          <a:xfrm>
            <a:off x="-34925" y="304800"/>
            <a:ext cx="9531350" cy="720725"/>
          </a:xfrm>
        </p:spPr>
        <p:txBody>
          <a:bodyPr/>
          <a:lstStyle/>
          <a:p>
            <a:pPr algn="ctr"/>
            <a:r>
              <a:rPr lang="ru-RU" altLang="ru-RU" sz="3000" b="1" smtClean="0">
                <a:latin typeface="Verdana" pitchFamily="34" charset="0"/>
                <a:ea typeface="Verdana" pitchFamily="34" charset="0"/>
                <a:cs typeface="Verdana" pitchFamily="34" charset="0"/>
              </a:rPr>
              <a:t>Литературный конкурс </a:t>
            </a:r>
            <a:br>
              <a:rPr lang="ru-RU" altLang="ru-RU" sz="3000" b="1" smtClean="0">
                <a:latin typeface="Verdana" pitchFamily="34" charset="0"/>
                <a:ea typeface="Verdana" pitchFamily="34" charset="0"/>
                <a:cs typeface="Verdana" pitchFamily="34" charset="0"/>
              </a:rPr>
            </a:br>
            <a:r>
              <a:rPr lang="ru-RU" altLang="ru-RU" sz="3000" b="1" smtClean="0">
                <a:latin typeface="Verdana" pitchFamily="34" charset="0"/>
                <a:ea typeface="Verdana" pitchFamily="34" charset="0"/>
                <a:cs typeface="Verdana" pitchFamily="34" charset="0"/>
              </a:rPr>
              <a:t>«Цех драматургов»</a:t>
            </a:r>
          </a:p>
        </p:txBody>
      </p:sp>
      <p:sp>
        <p:nvSpPr>
          <p:cNvPr id="23555" name="Прямоугольник 2"/>
          <p:cNvSpPr>
            <a:spLocks noChangeArrowheads="1"/>
          </p:cNvSpPr>
          <p:nvPr/>
        </p:nvSpPr>
        <p:spPr bwMode="auto">
          <a:xfrm>
            <a:off x="0" y="1031875"/>
            <a:ext cx="8991600" cy="5618163"/>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Дата окончания приема заявок: 1 февраля 2020 года.</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Организаторы: Фонд развития культуры и духовности «Преображение», «Цех драматургов», МХАТ имени М. Горького, ГИТИС, Российский государственный академический театр драмы им. Ф. Волкова. </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К участию приглашаются граждане РФ не старше 40 лет.</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Призы: Трем авторам лучших пьес по результатам конкурса будут вручены гранты в размере 800 000 рублей каждому на постановку спектакля в Московских и региональных театрах.</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Победители получают Почётный диплом конкурса.</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Пьесы-лауреаты конкурса будут рекомендованы к публикации в журнале «Современная драматургия».</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В рамках конкурса состоятся театрализованные экспресс-показы пьес лауреатов конкурса, а также профессиональные обсуждения текстов, участие в которых примут члены жюри конкурса, известные театральные деятели – драматурги, режиссеры, театральные критики, продюсеры.</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Жюри конкурса отберет до 10 работ авторов из Москвы и Московской области и 5 работ авторов из регионов. Эти авторы пройдут бесплатное обучение на очных и заочных семинарах, которые будут вести драматурги О. Михайлова и Е. Исаева.</a:t>
            </a:r>
          </a:p>
          <a:p>
            <a:pPr marL="365125" indent="-282575" algn="just" eaLnBrk="1" hangingPunct="1">
              <a:buFont typeface="Wingdings 2" pitchFamily="18" charset="2"/>
              <a:buChar char=""/>
            </a:pPr>
            <a:endParaRPr lang="ru-RU" altLang="ru-RU" sz="1700">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Сайт конкурса: </a:t>
            </a:r>
            <a:r>
              <a:rPr lang="en-US" altLang="ru-RU">
                <a:latin typeface="Times New Roman" pitchFamily="18" charset="0"/>
                <a:cs typeface="Times New Roman" pitchFamily="18" charset="0"/>
                <a:hlinkClick r:id="rId2"/>
              </a:rPr>
              <a:t>http://civitas-drama.ru/contest</a:t>
            </a: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23556"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23557"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Заголовок 1"/>
          <p:cNvSpPr>
            <a:spLocks noGrp="1"/>
          </p:cNvSpPr>
          <p:nvPr>
            <p:ph type="title"/>
          </p:nvPr>
        </p:nvSpPr>
        <p:spPr>
          <a:xfrm>
            <a:off x="-107950" y="260350"/>
            <a:ext cx="9531350" cy="720725"/>
          </a:xfrm>
        </p:spPr>
        <p:txBody>
          <a:bodyPr/>
          <a:lstStyle/>
          <a:p>
            <a:pPr algn="ctr"/>
            <a:r>
              <a:rPr lang="ru-RU" altLang="ru-RU" sz="2800" b="1" smtClean="0">
                <a:latin typeface="Verdana" pitchFamily="34" charset="0"/>
                <a:ea typeface="Verdana" pitchFamily="34" charset="0"/>
                <a:cs typeface="Verdana" pitchFamily="34" charset="0"/>
              </a:rPr>
              <a:t>Всероссийский конкурс журналистов «Медиа-Ас-2020»</a:t>
            </a:r>
          </a:p>
        </p:txBody>
      </p:sp>
      <p:sp>
        <p:nvSpPr>
          <p:cNvPr id="24579" name="Прямоугольник 2"/>
          <p:cNvSpPr>
            <a:spLocks noChangeArrowheads="1"/>
          </p:cNvSpPr>
          <p:nvPr/>
        </p:nvSpPr>
        <p:spPr bwMode="auto">
          <a:xfrm>
            <a:off x="14288" y="1125538"/>
            <a:ext cx="8991600" cy="5602287"/>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Дата окончания приема заявок: 10 февраля 2020 года.</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Организаторы: Министерство обороны Российской Федерации.</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К участию приглашаются авторы материалов, которые были размещены в центральных и региональных печатных, аудиовизуальных и электронных СМИ, а также авторские материалы, опубликованные в социальных сетях и блогах, посвященные деятельности Вооруженных Сил.</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Призы: Участники (номинанты) финальной церемонии награждаются дипломами Министра обороны Российской Федерации, памятным знаком и ценными призами. Финальная церемония награждения проходит в Москве в комплексе зданий Минобороны России на Фрунзенской набережной.</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Материалы должны быть опубликованы в период с 1 января по 31 декабря 2019 года.</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Прием заявок для участия в Фестивале организован по территориальному принципу. На первом этапе участники подают заявки в пресс-службу того военного округа (или Северного флота), на территории которого зарегистрировано средство массовой информации. Заявка подается через сайт конкурса. Участники Фестиваля, зарегистрированные в г. Москва, подают заявки в Департамент информации и массовых коммуникаций Минобороны России.</a:t>
            </a:r>
          </a:p>
          <a:p>
            <a:pPr marL="365125" indent="-282575" algn="just" eaLnBrk="1" hangingPunct="1">
              <a:buFont typeface="Wingdings 2" pitchFamily="18" charset="2"/>
              <a:buChar char=""/>
            </a:pPr>
            <a:endParaRPr lang="ru-RU" altLang="ru-RU" sz="1700">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Сайт конкурса: </a:t>
            </a:r>
            <a:r>
              <a:rPr lang="en-US" altLang="ru-RU" sz="1700">
                <a:latin typeface="Times New Roman" pitchFamily="18" charset="0"/>
                <a:cs typeface="Times New Roman" pitchFamily="18" charset="0"/>
                <a:hlinkClick r:id="rId2"/>
              </a:rPr>
              <a:t>http://media-as2020.mil.ru/</a:t>
            </a:r>
            <a:endParaRPr lang="ru-RU" altLang="ru-RU" sz="1700">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sz="1700">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24580"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24581"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p:nvPr>
        </p:nvSpPr>
        <p:spPr>
          <a:xfrm>
            <a:off x="-107950" y="260350"/>
            <a:ext cx="9359900" cy="720725"/>
          </a:xfrm>
        </p:spPr>
        <p:txBody>
          <a:bodyPr/>
          <a:lstStyle/>
          <a:p>
            <a:pPr algn="ctr"/>
            <a:r>
              <a:rPr lang="ru-RU" altLang="ru-RU" sz="2600" b="1" smtClean="0">
                <a:latin typeface="Verdana" pitchFamily="34" charset="0"/>
                <a:ea typeface="Verdana" pitchFamily="34" charset="0"/>
                <a:cs typeface="Verdana" pitchFamily="34" charset="0"/>
              </a:rPr>
              <a:t>Конкурс «Океанавтика 2020» на обучение подводному плаванию детей на Черном море</a:t>
            </a:r>
          </a:p>
        </p:txBody>
      </p:sp>
      <p:sp>
        <p:nvSpPr>
          <p:cNvPr id="25603" name="Прямоугольник 2"/>
          <p:cNvSpPr>
            <a:spLocks noChangeArrowheads="1"/>
          </p:cNvSpPr>
          <p:nvPr/>
        </p:nvSpPr>
        <p:spPr bwMode="auto">
          <a:xfrm>
            <a:off x="14288" y="1125538"/>
            <a:ext cx="8991600" cy="5602287"/>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Дата окончания приема заявок: 12 февраля 2020 года.</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Организаторы: Центр подводных исследований РГО и Всероссийский детский центр «Орленок».</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К участию приглашаются подростки 13–16 лет.</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Призы: Самые вовлечённые и дисциплинированные ребята смогут отправиться в научные подводно-исследовательские экспедиции.</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Программа состоит из двух основных блоков: заочного обучающего отборочного этапа  на портале oceanautica.ru  и очной практической смены на черноморском побережье в ВДЦ «Орлёнок» для 100 победителей конкурса. Участие в программе бесплатное на всех этапах.</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Зарегистрировать подростка для участия в «Океанавтике» может только законный представитель, а проходить обучение и тесты в течение двух месяцев после допуска должен ребёнок.</a:t>
            </a:r>
          </a:p>
          <a:p>
            <a:pPr marL="365125" indent="-282575" algn="just" eaLnBrk="1" hangingPunct="1">
              <a:buFont typeface="Wingdings 2" pitchFamily="18" charset="2"/>
              <a:buChar char=""/>
            </a:pPr>
            <a:endParaRPr lang="ru-RU" altLang="ru-RU" sz="1700">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Очная смена пройдет с 30–31 мая по 19–20 июня 2020 года. Её выпускники станут участниками мероприятий Центра подводных исследований РГО, в частности, самые вовлечённые и дисциплинированные ребята смогут отправиться в научные подводно-исследовательские экспедиции.</a:t>
            </a:r>
          </a:p>
          <a:p>
            <a:pPr marL="365125" indent="-282575" algn="just" eaLnBrk="1" hangingPunct="1">
              <a:buFont typeface="Wingdings 2" pitchFamily="18" charset="2"/>
              <a:buChar char=""/>
            </a:pPr>
            <a:endParaRPr lang="ru-RU" altLang="ru-RU" sz="1700">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Сайт конкурса: </a:t>
            </a:r>
            <a:r>
              <a:rPr lang="ru-RU" altLang="ru-RU" sz="1700">
                <a:latin typeface="Times New Roman" pitchFamily="18" charset="0"/>
                <a:cs typeface="Times New Roman" pitchFamily="18" charset="0"/>
                <a:hlinkClick r:id="rId2"/>
              </a:rPr>
              <a:t>http://oceanautica.ru/</a:t>
            </a:r>
            <a:endParaRPr lang="ru-RU" altLang="ru-RU" sz="1700">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sz="1700">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25604"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25605"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Заголовок 1"/>
          <p:cNvSpPr>
            <a:spLocks noGrp="1"/>
          </p:cNvSpPr>
          <p:nvPr>
            <p:ph type="title"/>
          </p:nvPr>
        </p:nvSpPr>
        <p:spPr>
          <a:xfrm>
            <a:off x="-107950" y="260350"/>
            <a:ext cx="9531350" cy="720725"/>
          </a:xfrm>
        </p:spPr>
        <p:txBody>
          <a:bodyPr/>
          <a:lstStyle/>
          <a:p>
            <a:pPr algn="ctr"/>
            <a:r>
              <a:rPr lang="ru-RU" altLang="ru-RU" sz="2800" b="1" smtClean="0">
                <a:latin typeface="Verdana" pitchFamily="34" charset="0"/>
                <a:ea typeface="Verdana" pitchFamily="34" charset="0"/>
                <a:cs typeface="Verdana" pitchFamily="34" charset="0"/>
              </a:rPr>
              <a:t>Международный конкурс </a:t>
            </a:r>
            <a:br>
              <a:rPr lang="ru-RU" altLang="ru-RU" sz="2800" b="1" smtClean="0">
                <a:latin typeface="Verdana" pitchFamily="34" charset="0"/>
                <a:ea typeface="Verdana" pitchFamily="34" charset="0"/>
                <a:cs typeface="Verdana" pitchFamily="34" charset="0"/>
              </a:rPr>
            </a:br>
            <a:r>
              <a:rPr lang="ru-RU" altLang="ru-RU" sz="2800" b="1" smtClean="0">
                <a:latin typeface="Verdana" pitchFamily="34" charset="0"/>
                <a:ea typeface="Verdana" pitchFamily="34" charset="0"/>
                <a:cs typeface="Verdana" pitchFamily="34" charset="0"/>
              </a:rPr>
              <a:t>современного экслибриса</a:t>
            </a:r>
          </a:p>
        </p:txBody>
      </p:sp>
      <p:sp>
        <p:nvSpPr>
          <p:cNvPr id="26627" name="Прямоугольник 2"/>
          <p:cNvSpPr>
            <a:spLocks noChangeArrowheads="1"/>
          </p:cNvSpPr>
          <p:nvPr/>
        </p:nvSpPr>
        <p:spPr bwMode="auto">
          <a:xfrm>
            <a:off x="14288" y="1125538"/>
            <a:ext cx="8991600" cy="5354637"/>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14 февраля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музей замка Мальборк (Польша). </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 все желающие старше 18 лет.</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Призы: Авторы лучших работ получат медали, дипломы и денежные призы: 1 приз — 6000 злотых. 2 приз — 5000 злотых. 3 приз — 4000 злотых.</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Предусмотрены специальные премии.</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Принимаются современные экслибрисы на любую тему в виде подписанных отпечатков с печатных форм, изготовленные в период с 2017 по 2019 год.</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Каждый художник может представить до 5 экслибрисов.</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Конкурсные работы отправляются по адресу: 27 </a:t>
            </a:r>
            <a:r>
              <a:rPr lang="en-US" altLang="ru-RU">
                <a:latin typeface="Times New Roman" pitchFamily="18" charset="0"/>
                <a:cs typeface="Times New Roman" pitchFamily="18" charset="0"/>
              </a:rPr>
              <a:t>Exlibris Biennial Exhibition Muzeum Zamkowe Malbork ul. Starościńska 1 82-200 Malbork Poland </a:t>
            </a:r>
            <a:r>
              <a:rPr lang="ru-RU" altLang="ru-RU">
                <a:latin typeface="Times New Roman" pitchFamily="18" charset="0"/>
                <a:cs typeface="Times New Roman" pitchFamily="18" charset="0"/>
              </a:rPr>
              <a:t>с заполненной заявкой.</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eaLnBrk="1" hangingPunct="1">
              <a:buFont typeface="Wingdings 2" pitchFamily="18" charset="2"/>
              <a:buChar char=""/>
            </a:pPr>
            <a:r>
              <a:rPr lang="ru-RU" altLang="ru-RU">
                <a:latin typeface="Times New Roman" pitchFamily="18" charset="0"/>
                <a:cs typeface="Times New Roman" pitchFamily="18" charset="0"/>
              </a:rPr>
              <a:t>Положение конкурса: </a:t>
            </a:r>
            <a:r>
              <a:rPr lang="en-US" altLang="ru-RU">
                <a:latin typeface="Times New Roman" pitchFamily="18" charset="0"/>
                <a:cs typeface="Times New Roman" pitchFamily="18" charset="0"/>
                <a:hlinkClick r:id="rId2"/>
              </a:rPr>
              <a:t>http://biennale.zamek.malbork.pl/www/zamek/biennale/uploaded/fck_files/file/2020/informator%20XXVII%20M%20Biennale%20Ekslibrisu%20Wsp%202020.pdf</a:t>
            </a:r>
            <a:endParaRPr lang="ru-RU" altLang="ru-RU">
              <a:latin typeface="Times New Roman" pitchFamily="18" charset="0"/>
              <a:cs typeface="Times New Roman" pitchFamily="18" charset="0"/>
            </a:endParaRPr>
          </a:p>
          <a:p>
            <a:pPr marL="365125" indent="-282575"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26628"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26629"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1"/>
          <p:cNvSpPr>
            <a:spLocks noGrp="1"/>
          </p:cNvSpPr>
          <p:nvPr>
            <p:ph type="title"/>
          </p:nvPr>
        </p:nvSpPr>
        <p:spPr>
          <a:xfrm>
            <a:off x="-180975" y="377825"/>
            <a:ext cx="9531350" cy="720725"/>
          </a:xfrm>
        </p:spPr>
        <p:txBody>
          <a:bodyPr/>
          <a:lstStyle/>
          <a:p>
            <a:pPr algn="ctr"/>
            <a:r>
              <a:rPr lang="ru-RU" altLang="ru-RU" sz="2800" b="1" smtClean="0">
                <a:latin typeface="Verdana" pitchFamily="34" charset="0"/>
                <a:ea typeface="Verdana" pitchFamily="34" charset="0"/>
                <a:cs typeface="Verdana" pitchFamily="34" charset="0"/>
              </a:rPr>
              <a:t>Конкурс лучших проектов </a:t>
            </a:r>
            <a:br>
              <a:rPr lang="ru-RU" altLang="ru-RU" sz="2800" b="1" smtClean="0">
                <a:latin typeface="Verdana" pitchFamily="34" charset="0"/>
                <a:ea typeface="Verdana" pitchFamily="34" charset="0"/>
                <a:cs typeface="Verdana" pitchFamily="34" charset="0"/>
              </a:rPr>
            </a:br>
            <a:r>
              <a:rPr lang="ru-RU" altLang="ru-RU" sz="2800" b="1" smtClean="0">
                <a:latin typeface="Verdana" pitchFamily="34" charset="0"/>
                <a:ea typeface="Verdana" pitchFamily="34" charset="0"/>
                <a:cs typeface="Verdana" pitchFamily="34" charset="0"/>
              </a:rPr>
              <a:t>военно-исторической тематики</a:t>
            </a:r>
          </a:p>
        </p:txBody>
      </p:sp>
      <p:sp>
        <p:nvSpPr>
          <p:cNvPr id="27651" name="Прямоугольник 2"/>
          <p:cNvSpPr>
            <a:spLocks noChangeArrowheads="1"/>
          </p:cNvSpPr>
          <p:nvPr/>
        </p:nvSpPr>
        <p:spPr bwMode="auto">
          <a:xfrm>
            <a:off x="0" y="1208088"/>
            <a:ext cx="8991600" cy="4248150"/>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15 февраля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Российское военно-историческое общество (РВИО)</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 юридические лица и индивидуальные предприниматели.</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Призы: Финансирование проекта-победителя до 2000000 рублей.</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Проекты в сфере военно-исторической науки.</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Музейно-выставочные и экспозиционные проекты военно-исторической и современной военной тематики.</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Проекты по реализации мероприятий военно-исторической направленности и военно-патриотического воспитания в рамках проведения детских военно-исторических лагерей.</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Проекты по организации и проведению военно-исторических  фестивалей.</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Проекты по осуществлению военно-археологической и поисковой деятельности.</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Сайт конкурса: </a:t>
            </a:r>
            <a:r>
              <a:rPr lang="en-US" altLang="ru-RU">
                <a:latin typeface="Times New Roman" pitchFamily="18" charset="0"/>
                <a:cs typeface="Times New Roman" pitchFamily="18" charset="0"/>
                <a:hlinkClick r:id="rId2"/>
              </a:rPr>
              <a:t>www.</a:t>
            </a:r>
            <a:r>
              <a:rPr lang="ru-RU" altLang="ru-RU">
                <a:latin typeface="Times New Roman" pitchFamily="18" charset="0"/>
                <a:cs typeface="Times New Roman" pitchFamily="18" charset="0"/>
                <a:hlinkClick r:id="rId2"/>
              </a:rPr>
              <a:t>конкурсрвио.рф</a:t>
            </a: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27652"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27653"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Заголовок 1"/>
          <p:cNvSpPr>
            <a:spLocks noGrp="1"/>
          </p:cNvSpPr>
          <p:nvPr>
            <p:ph type="title"/>
          </p:nvPr>
        </p:nvSpPr>
        <p:spPr>
          <a:xfrm>
            <a:off x="-180975" y="549275"/>
            <a:ext cx="9531350" cy="720725"/>
          </a:xfrm>
        </p:spPr>
        <p:txBody>
          <a:bodyPr/>
          <a:lstStyle/>
          <a:p>
            <a:pPr algn="ctr"/>
            <a:r>
              <a:rPr lang="ru-RU" altLang="ru-RU" sz="2400" b="1" smtClean="0">
                <a:latin typeface="Verdana" pitchFamily="34" charset="0"/>
                <a:ea typeface="Verdana" pitchFamily="34" charset="0"/>
                <a:cs typeface="Verdana" pitchFamily="34" charset="0"/>
              </a:rPr>
              <a:t>Международный конкурс на стипендию имени</a:t>
            </a:r>
            <a:br>
              <a:rPr lang="ru-RU" altLang="ru-RU" sz="2400" b="1" smtClean="0">
                <a:latin typeface="Verdana" pitchFamily="34" charset="0"/>
                <a:ea typeface="Verdana" pitchFamily="34" charset="0"/>
                <a:cs typeface="Verdana" pitchFamily="34" charset="0"/>
              </a:rPr>
            </a:br>
            <a:r>
              <a:rPr lang="ru-RU" altLang="ru-RU" sz="2400" b="1" smtClean="0">
                <a:latin typeface="Verdana" pitchFamily="34" charset="0"/>
                <a:ea typeface="Verdana" pitchFamily="34" charset="0"/>
                <a:cs typeface="Verdana" pitchFamily="34" charset="0"/>
              </a:rPr>
              <a:t> Э. Морриса на обучение в колледже Concord (Великобритания</a:t>
            </a:r>
            <a:r>
              <a:rPr lang="ru-RU" altLang="ru-RU" sz="2800" b="1" smtClean="0">
                <a:latin typeface="Verdana" pitchFamily="34" charset="0"/>
                <a:ea typeface="Verdana" pitchFamily="34" charset="0"/>
                <a:cs typeface="Verdana" pitchFamily="34" charset="0"/>
              </a:rPr>
              <a:t>)</a:t>
            </a:r>
          </a:p>
        </p:txBody>
      </p:sp>
      <p:sp>
        <p:nvSpPr>
          <p:cNvPr id="28675" name="Прямоугольник 2"/>
          <p:cNvSpPr>
            <a:spLocks noChangeArrowheads="1"/>
          </p:cNvSpPr>
          <p:nvPr/>
        </p:nvSpPr>
        <p:spPr bwMode="auto">
          <a:xfrm>
            <a:off x="0" y="1168400"/>
            <a:ext cx="8991600" cy="5586413"/>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Дата окончания приема заявок: Желательно подавать заявки на стипендию за 14 месяцев до выбранной даты обучения. </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Организаторы: колледж </a:t>
            </a:r>
            <a:r>
              <a:rPr lang="en-US" altLang="ru-RU" sz="1700">
                <a:latin typeface="Times New Roman" pitchFamily="18" charset="0"/>
                <a:cs typeface="Times New Roman" pitchFamily="18" charset="0"/>
              </a:rPr>
              <a:t>Concord (</a:t>
            </a:r>
            <a:r>
              <a:rPr lang="ru-RU" altLang="ru-RU" sz="1700">
                <a:latin typeface="Times New Roman" pitchFamily="18" charset="0"/>
                <a:cs typeface="Times New Roman" pitchFamily="18" charset="0"/>
              </a:rPr>
              <a:t>Великобритания).</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К участию приглашаются юноши и девушки в возрасте 16-17 лет.</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Призы: Стипендию получат талантливые ученики, чьи семьи иначе не могли бы позволить себе оплату обучения.</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Заполненные заявки на получение стипендии будут рассмотрены Советом Фонда Энтони Морриса. Кандидаты, прошедшие первый этап процесса подачи заявки, будут приглашены на собеседование — потребуется собеседование по Skype и собеседование внутри страны. Затем будет проведена оценка финансового состояния внутри страны. Успешные заявители получат официальное письмо с предложением от Директора.</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Список необходимых документов: Анкета на получение стипендии Энтони Морриса, Личное заявление с описанием целей заявителя, его карьерных/университетских устремлений, участия во внеклассных мероприятиях и участия в жизни сообщества, Рекомендательное письмо от директора школы/учителя, Свидетельство академического потенциала, Заверенные копии сертификатов и документ с перечислением пройденных предметов и оценок, Свежая фотография паспортного размера.</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Сайт конкурса: </a:t>
            </a:r>
            <a:r>
              <a:rPr lang="en-US" altLang="ru-RU" sz="1700">
                <a:latin typeface="Times New Roman" pitchFamily="18" charset="0"/>
                <a:cs typeface="Times New Roman" pitchFamily="18" charset="0"/>
                <a:hlinkClick r:id="rId2"/>
              </a:rPr>
              <a:t>https://alumni.concordcollegeuk.com/news/anthony-morris-foundation/427/427-How-to-Apply-for-an-Anthony-Morris-Scholarship</a:t>
            </a:r>
            <a:endParaRPr lang="ru-RU" altLang="ru-RU" sz="1700">
              <a:latin typeface="Times New Roman" pitchFamily="18" charset="0"/>
              <a:cs typeface="Times New Roman" pitchFamily="18" charset="0"/>
            </a:endParaRPr>
          </a:p>
          <a:p>
            <a:pPr marL="365125" indent="-282575" algn="just" eaLnBrk="1" hangingPunct="1">
              <a:buFont typeface="Wingdings 2" pitchFamily="18" charset="2"/>
              <a:buChar char=""/>
            </a:pPr>
            <a:endParaRPr lang="en-US" altLang="ru-RU" sz="1700">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sz="1700">
              <a:latin typeface="Times New Roman" pitchFamily="18" charset="0"/>
              <a:cs typeface="Times New Roman" pitchFamily="18" charset="0"/>
            </a:endParaRPr>
          </a:p>
        </p:txBody>
      </p:sp>
      <p:pic>
        <p:nvPicPr>
          <p:cNvPr id="28676"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28677"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a:xfrm>
            <a:off x="-107950" y="650875"/>
            <a:ext cx="9531350" cy="720725"/>
          </a:xfrm>
        </p:spPr>
        <p:txBody>
          <a:bodyPr/>
          <a:lstStyle/>
          <a:p>
            <a:pPr algn="ctr"/>
            <a:r>
              <a:rPr lang="ru-RU" altLang="ru-RU" sz="2800" b="1" smtClean="0">
                <a:latin typeface="Verdana" pitchFamily="34" charset="0"/>
                <a:ea typeface="Verdana" pitchFamily="34" charset="0"/>
                <a:cs typeface="Verdana" pitchFamily="34" charset="0"/>
              </a:rPr>
              <a:t>Международный творческий конкурс «Такеда. ART/HELP. </a:t>
            </a:r>
            <a:br>
              <a:rPr lang="ru-RU" altLang="ru-RU" sz="2800" b="1" smtClean="0">
                <a:latin typeface="Verdana" pitchFamily="34" charset="0"/>
                <a:ea typeface="Verdana" pitchFamily="34" charset="0"/>
                <a:cs typeface="Verdana" pitchFamily="34" charset="0"/>
              </a:rPr>
            </a:br>
            <a:r>
              <a:rPr lang="ru-RU" altLang="ru-RU" sz="2800" b="1" smtClean="0">
                <a:latin typeface="Verdana" pitchFamily="34" charset="0"/>
                <a:ea typeface="Verdana" pitchFamily="34" charset="0"/>
                <a:cs typeface="Verdana" pitchFamily="34" charset="0"/>
              </a:rPr>
              <a:t>Правило исключительности»</a:t>
            </a:r>
          </a:p>
        </p:txBody>
      </p:sp>
      <p:sp>
        <p:nvSpPr>
          <p:cNvPr id="11267" name="Прямоугольник 2"/>
          <p:cNvSpPr>
            <a:spLocks noChangeArrowheads="1"/>
          </p:cNvSpPr>
          <p:nvPr/>
        </p:nvSpPr>
        <p:spPr bwMode="auto">
          <a:xfrm>
            <a:off x="-33338" y="1385888"/>
            <a:ext cx="8991601" cy="5064125"/>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Дата окончания приема заявок: 18 января 2020 года.</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Организаторы: компания «Такеда» совместно с МГХПА им. С.Г. Строганова и Фондом культуры «ЕКАТЕРИНА».</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К участию приглашаются воспитанники художественных училищ и вузов России.</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Призы: Первая премия в размере 50 000 рублей и звание лауреата конкурса.</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Две Вторые премии в размере 30 000 рублей и диплом.</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Три Третьи премии в размере 15 000 рублей и диплом.</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Премия компании «Такеда Россия» — «За творческий подход к раскрытию темы».</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Семь участников конкурса премируются трехдневной поездкой в Москву на церемонию награждения.</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Каждому номинанту конкурса вручается диплом.</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Принимаются произведения, представляющие собой авторские интерпретации темы «Правило исключительности», исполненные в любом стиле, от фигуративной живописи до абстракции. К конкурсу допускаются живописные полотна, работы, выполненные в технике рисунка, акварели или гуаши на бумаге, а также произведения печатной графики. Размеры произведений не должны превышать 1 метра по длинной стороне.</a:t>
            </a:r>
          </a:p>
          <a:p>
            <a:pPr marL="365125" indent="-282575" algn="just" eaLnBrk="1" hangingPunct="1">
              <a:buFont typeface="Wingdings 2" pitchFamily="18" charset="2"/>
              <a:buChar char=""/>
            </a:pPr>
            <a:endParaRPr lang="ru-RU" altLang="ru-RU" sz="1700">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Сайт конкурса: </a:t>
            </a:r>
            <a:r>
              <a:rPr lang="en-US" altLang="ru-RU" sz="1700">
                <a:latin typeface="Times New Roman" pitchFamily="18" charset="0"/>
                <a:cs typeface="Times New Roman" pitchFamily="18" charset="0"/>
                <a:hlinkClick r:id="rId2"/>
              </a:rPr>
              <a:t>https://www.arthelp.space/exclusivity</a:t>
            </a:r>
            <a:endParaRPr lang="ru-RU" altLang="ru-RU" sz="1700">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sz="1700">
              <a:latin typeface="Times New Roman" pitchFamily="18" charset="0"/>
              <a:cs typeface="Times New Roman" pitchFamily="18" charset="0"/>
            </a:endParaRPr>
          </a:p>
        </p:txBody>
      </p:sp>
      <p:pic>
        <p:nvPicPr>
          <p:cNvPr id="11268"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11269"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Заголовок 1"/>
          <p:cNvSpPr>
            <a:spLocks noGrp="1"/>
          </p:cNvSpPr>
          <p:nvPr>
            <p:ph type="title"/>
          </p:nvPr>
        </p:nvSpPr>
        <p:spPr>
          <a:xfrm>
            <a:off x="-107950" y="260350"/>
            <a:ext cx="9531350" cy="720725"/>
          </a:xfrm>
        </p:spPr>
        <p:txBody>
          <a:bodyPr/>
          <a:lstStyle/>
          <a:p>
            <a:pPr algn="ctr"/>
            <a:r>
              <a:rPr lang="ru-RU" altLang="ru-RU" sz="2800" b="1" smtClean="0">
                <a:latin typeface="Verdana" pitchFamily="34" charset="0"/>
                <a:ea typeface="Verdana" pitchFamily="34" charset="0"/>
                <a:cs typeface="Verdana" pitchFamily="34" charset="0"/>
              </a:rPr>
              <a:t>Фотоконкурс </a:t>
            </a:r>
            <a:br>
              <a:rPr lang="ru-RU" altLang="ru-RU" sz="2800" b="1" smtClean="0">
                <a:latin typeface="Verdana" pitchFamily="34" charset="0"/>
                <a:ea typeface="Verdana" pitchFamily="34" charset="0"/>
                <a:cs typeface="Verdana" pitchFamily="34" charset="0"/>
              </a:rPr>
            </a:br>
            <a:r>
              <a:rPr lang="ru-RU" altLang="ru-RU" sz="2800" b="1" smtClean="0">
                <a:latin typeface="Verdana" pitchFamily="34" charset="0"/>
                <a:ea typeface="Verdana" pitchFamily="34" charset="0"/>
                <a:cs typeface="Verdana" pitchFamily="34" charset="0"/>
              </a:rPr>
              <a:t>«Калейдоскоп эмоций»</a:t>
            </a:r>
          </a:p>
        </p:txBody>
      </p:sp>
      <p:sp>
        <p:nvSpPr>
          <p:cNvPr id="29699" name="Прямоугольник 2"/>
          <p:cNvSpPr>
            <a:spLocks noChangeArrowheads="1"/>
          </p:cNvSpPr>
          <p:nvPr/>
        </p:nvSpPr>
        <p:spPr bwMode="auto">
          <a:xfrm>
            <a:off x="-34925" y="1093788"/>
            <a:ext cx="8991600" cy="4524375"/>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26 февраля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ООО «Профотос».</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 все желающие старше 18 лет.</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Призы: Главный приз — многофункциональное устройство Epson L7160.</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Принимаются фотографии людей, показывающие их чувства и настроения.</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На конкурс принимаются все работы независимо от того, были они когда-либо опубликованы или нет.</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Не разрешается использование водяных знаков, подписей, печатей и других идентификационных знаков автора на работах, представленных на конкурс.</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Участнику необходимо зарегистрироваться на сайте, загрузить свои фотографии через сайт конкурса.</a:t>
            </a:r>
          </a:p>
          <a:p>
            <a:pPr marL="365125" indent="-282575" algn="just" eaLnBrk="1" hangingPunct="1">
              <a:buFont typeface="Wingdings 2" pitchFamily="18" charset="2"/>
              <a:buChar char=""/>
            </a:pPr>
            <a:endParaRPr lang="en-US"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Сайт конкурса: </a:t>
            </a:r>
            <a:r>
              <a:rPr lang="en-US" altLang="ru-RU">
                <a:latin typeface="Times New Roman" pitchFamily="18" charset="0"/>
                <a:cs typeface="Times New Roman" pitchFamily="18" charset="0"/>
                <a:hlinkClick r:id="rId2"/>
              </a:rPr>
              <a:t>https://prophotos.ru/contests/46-kaleydoskop-emotsiy</a:t>
            </a: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29700"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29701"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Заголовок 1"/>
          <p:cNvSpPr>
            <a:spLocks noGrp="1"/>
          </p:cNvSpPr>
          <p:nvPr>
            <p:ph type="title"/>
          </p:nvPr>
        </p:nvSpPr>
        <p:spPr>
          <a:xfrm>
            <a:off x="-107950" y="339725"/>
            <a:ext cx="9531350" cy="720725"/>
          </a:xfrm>
        </p:spPr>
        <p:txBody>
          <a:bodyPr/>
          <a:lstStyle/>
          <a:p>
            <a:pPr algn="ctr"/>
            <a:r>
              <a:rPr lang="ru-RU" altLang="ru-RU" sz="2800" b="1" smtClean="0">
                <a:latin typeface="Verdana" pitchFamily="34" charset="0"/>
                <a:ea typeface="Verdana" pitchFamily="34" charset="0"/>
                <a:cs typeface="Verdana" pitchFamily="34" charset="0"/>
              </a:rPr>
              <a:t>Конкурс дизайна </a:t>
            </a:r>
            <a:br>
              <a:rPr lang="ru-RU" altLang="ru-RU" sz="2800" b="1" smtClean="0">
                <a:latin typeface="Verdana" pitchFamily="34" charset="0"/>
                <a:ea typeface="Verdana" pitchFamily="34" charset="0"/>
                <a:cs typeface="Verdana" pitchFamily="34" charset="0"/>
              </a:rPr>
            </a:br>
            <a:r>
              <a:rPr lang="en-US" altLang="ru-RU" sz="2800" b="1" smtClean="0">
                <a:latin typeface="Verdana" pitchFamily="34" charset="0"/>
                <a:ea typeface="Verdana" pitchFamily="34" charset="0"/>
                <a:cs typeface="Verdana" pitchFamily="34" charset="0"/>
              </a:rPr>
              <a:t>Rijksstudio Award</a:t>
            </a:r>
            <a:endParaRPr lang="ru-RU" altLang="ru-RU" sz="2800" b="1" smtClean="0">
              <a:latin typeface="Verdana" pitchFamily="34" charset="0"/>
              <a:ea typeface="Verdana" pitchFamily="34" charset="0"/>
              <a:cs typeface="Verdana" pitchFamily="34" charset="0"/>
            </a:endParaRPr>
          </a:p>
        </p:txBody>
      </p:sp>
      <p:sp>
        <p:nvSpPr>
          <p:cNvPr id="30723" name="Прямоугольник 2"/>
          <p:cNvSpPr>
            <a:spLocks noChangeArrowheads="1"/>
          </p:cNvSpPr>
          <p:nvPr/>
        </p:nvSpPr>
        <p:spPr bwMode="auto">
          <a:xfrm>
            <a:off x="-23813" y="998538"/>
            <a:ext cx="8991601" cy="5354637"/>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27 февраля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художественный музей Рейксмюсеум (Амстердам, Нидерланды).</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 все желающие.</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Призы: Премия Rijksstudio Design Award — 7 500 евро.</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Премия Rijksstudio Young Talent Award (для участников до 22 лет) — 5 000 евро.</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 зрительских симпатий — 2 500 евро.</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Проекты финалистов будут выставлены в одной из галерей музея в течение нескольких недель.</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Требования к работам:</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Работа уникальна и ранее не появлялась на рынке;</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Основана на одном или нескольких произведениях искусства из коллекции музея;</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Работу можно воспроизводить.</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Заявку можно подать на сайте конкурса, сопроводив описанием (не более 1000 слов) и фото (не более 10 штук) или видео (не более 2 минут).</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Сайт конкурса: </a:t>
            </a:r>
            <a:r>
              <a:rPr lang="en-US" altLang="ru-RU">
                <a:latin typeface="Times New Roman" pitchFamily="18" charset="0"/>
                <a:cs typeface="Times New Roman" pitchFamily="18" charset="0"/>
                <a:hlinkClick r:id="rId2"/>
              </a:rPr>
              <a:t>https://www.rijksmuseum.nl/en/rijksstudioaward</a:t>
            </a: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30724"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30725"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Заголовок 1"/>
          <p:cNvSpPr>
            <a:spLocks noGrp="1"/>
          </p:cNvSpPr>
          <p:nvPr>
            <p:ph type="title"/>
          </p:nvPr>
        </p:nvSpPr>
        <p:spPr>
          <a:xfrm>
            <a:off x="-107950" y="339725"/>
            <a:ext cx="9531350" cy="720725"/>
          </a:xfrm>
        </p:spPr>
        <p:txBody>
          <a:bodyPr/>
          <a:lstStyle/>
          <a:p>
            <a:pPr algn="ctr"/>
            <a:r>
              <a:rPr lang="ru-RU" altLang="ru-RU" sz="2800" b="1" smtClean="0">
                <a:latin typeface="Verdana" pitchFamily="34" charset="0"/>
                <a:ea typeface="Verdana" pitchFamily="34" charset="0"/>
                <a:cs typeface="Verdana" pitchFamily="34" charset="0"/>
              </a:rPr>
              <a:t>Литературный конкурс </a:t>
            </a:r>
            <a:br>
              <a:rPr lang="ru-RU" altLang="ru-RU" sz="2800" b="1" smtClean="0">
                <a:latin typeface="Verdana" pitchFamily="34" charset="0"/>
                <a:ea typeface="Verdana" pitchFamily="34" charset="0"/>
                <a:cs typeface="Verdana" pitchFamily="34" charset="0"/>
              </a:rPr>
            </a:br>
            <a:r>
              <a:rPr lang="ru-RU" altLang="ru-RU" sz="2800" b="1" smtClean="0">
                <a:latin typeface="Verdana" pitchFamily="34" charset="0"/>
                <a:ea typeface="Verdana" pitchFamily="34" charset="0"/>
                <a:cs typeface="Verdana" pitchFamily="34" charset="0"/>
              </a:rPr>
              <a:t>«За волю и любовь к жизни»</a:t>
            </a:r>
          </a:p>
        </p:txBody>
      </p:sp>
      <p:sp>
        <p:nvSpPr>
          <p:cNvPr id="31747" name="Прямоугольник 2"/>
          <p:cNvSpPr>
            <a:spLocks noChangeArrowheads="1"/>
          </p:cNvSpPr>
          <p:nvPr/>
        </p:nvSpPr>
        <p:spPr bwMode="auto">
          <a:xfrm>
            <a:off x="-23813" y="998538"/>
            <a:ext cx="8991601" cy="5632450"/>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29 февраля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литературный клуб «Первая роса».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 люди с ограниченными возможностями без ограничений по возрасту, гражданству, месту жительства.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Призы: Победителям конкурса присваивается звание «Лауреат», вручается диплом, приз. Лучшие работы конкурсантов будут размещены на сайте «ПЕРВАЯ РОСА», авторы станут членами литературного клуба.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Каждый участник конкурса, не ставший лауреатом, получает сертификат номинанта, подтверждающий участие в конкурсе.</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Принимаются работы в трех номинациях:</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Поэзия (5-10 стихотворений)</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Проза (2-3 рассказа, не более 15 тысяч знаков)</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Публицистика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Литературные и публицистические произведения не обязательно могут быть связаны с тематикой инвалидности. Приветствуются самые разные жанры, разнообразные темы, соответствующие духовным интересам их авторов.</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Сайт конкурса: </a:t>
            </a:r>
            <a:r>
              <a:rPr lang="en-US" altLang="ru-RU">
                <a:latin typeface="Times New Roman" pitchFamily="18" charset="0"/>
                <a:cs typeface="Times New Roman" pitchFamily="18" charset="0"/>
                <a:hlinkClick r:id="rId2"/>
              </a:rPr>
              <a:t>https://www.moyarosinca.com/</a:t>
            </a:r>
            <a:r>
              <a:rPr lang="ru-RU" altLang="ru-RU">
                <a:latin typeface="Times New Roman" pitchFamily="18" charset="0"/>
                <a:cs typeface="Times New Roman" pitchFamily="18" charset="0"/>
                <a:hlinkClick r:id="rId2"/>
              </a:rPr>
              <a:t>конкурсы/конкурс-за-волю-и-любовь-к-жизни/</a:t>
            </a: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31748"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31749"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Заголовок 1"/>
          <p:cNvSpPr>
            <a:spLocks noGrp="1"/>
          </p:cNvSpPr>
          <p:nvPr>
            <p:ph type="title"/>
          </p:nvPr>
        </p:nvSpPr>
        <p:spPr>
          <a:xfrm>
            <a:off x="-107950" y="339725"/>
            <a:ext cx="9531350" cy="720725"/>
          </a:xfrm>
        </p:spPr>
        <p:txBody>
          <a:bodyPr/>
          <a:lstStyle/>
          <a:p>
            <a:pPr algn="ctr"/>
            <a:r>
              <a:rPr lang="ru-RU" altLang="ru-RU" sz="2800" b="1" smtClean="0">
                <a:latin typeface="Verdana" pitchFamily="34" charset="0"/>
                <a:ea typeface="Verdana" pitchFamily="34" charset="0"/>
                <a:cs typeface="Verdana" pitchFamily="34" charset="0"/>
              </a:rPr>
              <a:t>Российский национальный юниорский водный конкурс</a:t>
            </a:r>
          </a:p>
        </p:txBody>
      </p:sp>
      <p:sp>
        <p:nvSpPr>
          <p:cNvPr id="32771" name="Прямоугольник 2"/>
          <p:cNvSpPr>
            <a:spLocks noChangeArrowheads="1"/>
          </p:cNvSpPr>
          <p:nvPr/>
        </p:nvSpPr>
        <p:spPr bwMode="auto">
          <a:xfrm>
            <a:off x="-28575" y="1273175"/>
            <a:ext cx="8991600" cy="4802188"/>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01 марта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Институт консалтинга экологических проектов.</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 учащиеся старших классов общеобразовательных школ, гимназий, лицеев или училищ и техникумов в возрасте от 14 до 20 лет.</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Призы: Все участники мероприятий финала общероссийского этапа Конкурса получают дипломы. Диплом финалиста Российского национального юниорского водного конкурса получает каждый автор проекта во время церемонии награждения. Автор лучшего проекта получает Гран-при – стеклянную статуэтку «Золотая рыбка» и благодарственное письмо Министра природных ресурсов и экологии Российской Федерации.</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Победители и призеры получают премии и призы партнеров конкурса. За победу в международном конкурсе старшеклассник получает хрустальную композицию и денежный.</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 в размере 15 000 долларов за счет средств Стокгольмского водного фонда.</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Сайт конкурса: </a:t>
            </a:r>
            <a:r>
              <a:rPr lang="en-US" altLang="ru-RU">
                <a:latin typeface="Times New Roman" pitchFamily="18" charset="0"/>
                <a:cs typeface="Times New Roman" pitchFamily="18" charset="0"/>
                <a:hlinkClick r:id="rId2"/>
              </a:rPr>
              <a:t>http://www.water-prize.ru/water-prize/</a:t>
            </a: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32772"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32773"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Заголовок 1"/>
          <p:cNvSpPr>
            <a:spLocks noGrp="1"/>
          </p:cNvSpPr>
          <p:nvPr>
            <p:ph type="title"/>
          </p:nvPr>
        </p:nvSpPr>
        <p:spPr>
          <a:xfrm>
            <a:off x="-107950" y="339725"/>
            <a:ext cx="9531350" cy="720725"/>
          </a:xfrm>
        </p:spPr>
        <p:txBody>
          <a:bodyPr/>
          <a:lstStyle/>
          <a:p>
            <a:pPr algn="ctr"/>
            <a:r>
              <a:rPr lang="ru-RU" altLang="ru-RU" sz="2800" b="1" smtClean="0">
                <a:latin typeface="Verdana" pitchFamily="34" charset="0"/>
                <a:ea typeface="Verdana" pitchFamily="34" charset="0"/>
                <a:cs typeface="Verdana" pitchFamily="34" charset="0"/>
              </a:rPr>
              <a:t>Всероссийский конкурс </a:t>
            </a:r>
            <a:br>
              <a:rPr lang="ru-RU" altLang="ru-RU" sz="2800" b="1" smtClean="0">
                <a:latin typeface="Verdana" pitchFamily="34" charset="0"/>
                <a:ea typeface="Verdana" pitchFamily="34" charset="0"/>
                <a:cs typeface="Verdana" pitchFamily="34" charset="0"/>
              </a:rPr>
            </a:br>
            <a:r>
              <a:rPr lang="ru-RU" altLang="ru-RU" sz="2800" b="1" smtClean="0">
                <a:latin typeface="Verdana" pitchFamily="34" charset="0"/>
                <a:ea typeface="Verdana" pitchFamily="34" charset="0"/>
                <a:cs typeface="Verdana" pitchFamily="34" charset="0"/>
              </a:rPr>
              <a:t>рецензий «Пишу о театре»</a:t>
            </a:r>
          </a:p>
        </p:txBody>
      </p:sp>
      <p:sp>
        <p:nvSpPr>
          <p:cNvPr id="33795" name="Прямоугольник 2"/>
          <p:cNvSpPr>
            <a:spLocks noChangeArrowheads="1"/>
          </p:cNvSpPr>
          <p:nvPr/>
        </p:nvSpPr>
        <p:spPr bwMode="auto">
          <a:xfrm>
            <a:off x="-28575" y="1273175"/>
            <a:ext cx="8991600" cy="4800600"/>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01 марта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Театроведческий факультет Российского государственного института сценических искусств (Санкт-Петербург).</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 учащиеся 9-11 классов, студенты средних специальных учебных заведений.</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Призы: Диплом победителя I, II и III степени дает дополнительные 2 балла при поступлении на театроведческий факультет.</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Победители получат приглашение на серию мастер-классов с педагогами театроведческого факультета в Санкт-Петербурге.</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Лучшие работы будут опубликованы на сайте РГИСИ.</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Принимаются рецензии на любой спектакль, который сегодня идет на сцене любого театра страны. </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Готовые работы отправляются на адрес: </a:t>
            </a:r>
            <a:r>
              <a:rPr lang="ru-RU" altLang="ru-RU">
                <a:latin typeface="Times New Roman" pitchFamily="18" charset="0"/>
                <a:cs typeface="Times New Roman" pitchFamily="18" charset="0"/>
                <a:hlinkClick r:id="rId2"/>
              </a:rPr>
              <a:t>konkurs.teatroved@gmail.com</a:t>
            </a: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Сайт конкурса: </a:t>
            </a:r>
            <a:r>
              <a:rPr lang="en-US" altLang="ru-RU">
                <a:latin typeface="Times New Roman" pitchFamily="18" charset="0"/>
                <a:cs typeface="Times New Roman" pitchFamily="18" charset="0"/>
                <a:hlinkClick r:id="rId3"/>
              </a:rPr>
              <a:t>http://www.rgisi.ru/konkursyi-festivali/2016/12/28/pishu-o-teatre/</a:t>
            </a: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33796" name="Рисунок 5"/>
          <p:cNvPicPr>
            <a:picLocks noChangeAspect="1"/>
          </p:cNvPicPr>
          <p:nvPr/>
        </p:nvPicPr>
        <p:blipFill>
          <a:blip r:embed="rId4" cstate="print"/>
          <a:srcRect/>
          <a:stretch>
            <a:fillRect/>
          </a:stretch>
        </p:blipFill>
        <p:spPr bwMode="auto">
          <a:xfrm>
            <a:off x="8027988" y="5753100"/>
            <a:ext cx="963612" cy="1008063"/>
          </a:xfrm>
          <a:prstGeom prst="rect">
            <a:avLst/>
          </a:prstGeom>
          <a:noFill/>
          <a:ln w="9525">
            <a:noFill/>
            <a:miter lim="800000"/>
            <a:headEnd/>
            <a:tailEnd/>
          </a:ln>
        </p:spPr>
      </p:pic>
      <p:pic>
        <p:nvPicPr>
          <p:cNvPr id="33797" name="Рисунок 6"/>
          <p:cNvPicPr>
            <a:picLocks noChangeAspect="1"/>
          </p:cNvPicPr>
          <p:nvPr/>
        </p:nvPicPr>
        <p:blipFill>
          <a:blip r:embed="rId5"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Заголовок 1"/>
          <p:cNvSpPr>
            <a:spLocks noGrp="1"/>
          </p:cNvSpPr>
          <p:nvPr>
            <p:ph type="title"/>
          </p:nvPr>
        </p:nvSpPr>
        <p:spPr>
          <a:xfrm>
            <a:off x="-28575" y="390525"/>
            <a:ext cx="9531350" cy="720725"/>
          </a:xfrm>
        </p:spPr>
        <p:txBody>
          <a:bodyPr/>
          <a:lstStyle/>
          <a:p>
            <a:pPr algn="ctr"/>
            <a:r>
              <a:rPr lang="ru-RU" altLang="ru-RU" sz="2800" b="1" smtClean="0">
                <a:latin typeface="Verdana" pitchFamily="34" charset="0"/>
                <a:ea typeface="Verdana" pitchFamily="34" charset="0"/>
                <a:cs typeface="Verdana" pitchFamily="34" charset="0"/>
              </a:rPr>
              <a:t>Фотоконкурс «Мой автомобиль </a:t>
            </a:r>
            <a:br>
              <a:rPr lang="ru-RU" altLang="ru-RU" sz="2800" b="1" smtClean="0">
                <a:latin typeface="Verdana" pitchFamily="34" charset="0"/>
                <a:ea typeface="Verdana" pitchFamily="34" charset="0"/>
                <a:cs typeface="Verdana" pitchFamily="34" charset="0"/>
              </a:rPr>
            </a:br>
            <a:r>
              <a:rPr lang="ru-RU" altLang="ru-RU" sz="2800" b="1" smtClean="0">
                <a:latin typeface="Verdana" pitchFamily="34" charset="0"/>
                <a:ea typeface="Verdana" pitchFamily="34" charset="0"/>
                <a:cs typeface="Verdana" pitchFamily="34" charset="0"/>
              </a:rPr>
              <a:t>«Жигули»</a:t>
            </a:r>
          </a:p>
        </p:txBody>
      </p:sp>
      <p:sp>
        <p:nvSpPr>
          <p:cNvPr id="34819" name="Прямоугольник 2"/>
          <p:cNvSpPr>
            <a:spLocks noChangeArrowheads="1"/>
          </p:cNvSpPr>
          <p:nvPr/>
        </p:nvSpPr>
        <p:spPr bwMode="auto">
          <a:xfrm>
            <a:off x="-28575" y="1143000"/>
            <a:ext cx="8991600" cy="5354638"/>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01 марта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Культурно-досуговый центр «Буревестник».</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 граждане РФ независимо от возраста, гражданства и др.</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Призы: Итоги конкурса подводятся 19 апреля 2020 года в день 50-летия выпуска первого автомобиля марки ВАЗ. Участники Конкурса получают сертификат в электроном виде об участии в конкурсе, авторы лучших фотографий в каждой номинации будут приглашены к участию и награждению во время праздничных мероприятий, посвященных празднованию 50-летия выпуска первого автомобиля ВАЗ.</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Фотографии и документы Приложения № 1, 2 3 предоставляются в МАУ КДЦ «Буревестник»: лично по адресу: г. Тольятти, ул. Карла Маркса 27 (фотографии сканируются и возвращаются владельцу); по почте: 445011, Самарская область, г. Тольятти, ул. Карла Маркса 27 (в этом случае фотографии обратно не высылаются); по электронной почте в электронном отсканированном виде на адрес kdc-burevestnik@yandex.ru — сообщением в группу ВКонтакте </a:t>
            </a:r>
            <a:r>
              <a:rPr lang="ru-RU" altLang="ru-RU">
                <a:latin typeface="Times New Roman" pitchFamily="18" charset="0"/>
                <a:cs typeface="Times New Roman" pitchFamily="18" charset="0"/>
                <a:hlinkClick r:id="rId2"/>
              </a:rPr>
              <a:t>https://vk.com/fotokonkurszhiguli</a:t>
            </a: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Сайт конкурса: </a:t>
            </a:r>
            <a:r>
              <a:rPr lang="en-US" altLang="ru-RU">
                <a:latin typeface="Times New Roman" pitchFamily="18" charset="0"/>
                <a:cs typeface="Times New Roman" pitchFamily="18" charset="0"/>
                <a:hlinkClick r:id="rId2"/>
              </a:rPr>
              <a:t>https://vk.com/fotokonkurszhiguli</a:t>
            </a: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34820"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34821"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Заголовок 1"/>
          <p:cNvSpPr>
            <a:spLocks noGrp="1"/>
          </p:cNvSpPr>
          <p:nvPr>
            <p:ph type="title"/>
          </p:nvPr>
        </p:nvSpPr>
        <p:spPr>
          <a:xfrm>
            <a:off x="-22225" y="260350"/>
            <a:ext cx="9531350" cy="720725"/>
          </a:xfrm>
        </p:spPr>
        <p:txBody>
          <a:bodyPr/>
          <a:lstStyle/>
          <a:p>
            <a:pPr algn="ctr"/>
            <a:r>
              <a:rPr lang="ru-RU" altLang="ru-RU" sz="2800" b="1" smtClean="0">
                <a:latin typeface="Verdana" pitchFamily="34" charset="0"/>
                <a:ea typeface="Verdana" pitchFamily="34" charset="0"/>
                <a:cs typeface="Verdana" pitchFamily="34" charset="0"/>
              </a:rPr>
              <a:t>Онлайн-олимпиада </a:t>
            </a:r>
            <a:br>
              <a:rPr lang="ru-RU" altLang="ru-RU" sz="2800" b="1" smtClean="0">
                <a:latin typeface="Verdana" pitchFamily="34" charset="0"/>
                <a:ea typeface="Verdana" pitchFamily="34" charset="0"/>
                <a:cs typeface="Verdana" pitchFamily="34" charset="0"/>
              </a:rPr>
            </a:br>
            <a:r>
              <a:rPr lang="ru-RU" altLang="ru-RU" sz="2800" b="1" smtClean="0">
                <a:latin typeface="Verdana" pitchFamily="34" charset="0"/>
                <a:ea typeface="Verdana" pitchFamily="34" charset="0"/>
                <a:cs typeface="Verdana" pitchFamily="34" charset="0"/>
              </a:rPr>
              <a:t>«Я люблю математику»</a:t>
            </a:r>
          </a:p>
        </p:txBody>
      </p:sp>
      <p:sp>
        <p:nvSpPr>
          <p:cNvPr id="35843" name="Прямоугольник 2"/>
          <p:cNvSpPr>
            <a:spLocks noChangeArrowheads="1"/>
          </p:cNvSpPr>
          <p:nvPr/>
        </p:nvSpPr>
        <p:spPr bwMode="auto">
          <a:xfrm>
            <a:off x="-22225" y="1041400"/>
            <a:ext cx="8991600" cy="5632450"/>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01 марта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Яндекс.</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 ученики 1-5 классов.</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Призы: Все участники получат грамоты, учителя — благодарственные письма. Среди всех ребят будут разыграны ценные призы.</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Пробный тур (27 января — 16 февраля) Пробный тур состоит из четырех заданий. Каждое задание имеет неограниченное число попыток решения и неограниченное количество времени на выполнение. Результаты пробного тура никак не влияют на возможность участия в основном туре и его результаты. Участвовать в пробном туре необязательно.</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Основной тур (17 февраля — 1 марта) Основной тур включает в себя от шести до девяти заданий в зависимости от выбранной сложности (1 класс – 6 задач, 2 класс – 7 задач, 3,4,5 классы – 9 задач), на решение которых участнику отведено 60 минут с начала доступа к материалам олимпиады.</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Каждый участник может принять участие в основном и пробном туре только один раз.</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Сайт конкурса: </a:t>
            </a:r>
            <a:r>
              <a:rPr lang="en-US" altLang="ru-RU">
                <a:latin typeface="Times New Roman" pitchFamily="18" charset="0"/>
                <a:cs typeface="Times New Roman" pitchFamily="18" charset="0"/>
                <a:hlinkClick r:id="rId2"/>
              </a:rPr>
              <a:t>https://ya.olimpiada.ru/olymp/</a:t>
            </a: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35844"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35845"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Заголовок 1"/>
          <p:cNvSpPr>
            <a:spLocks noGrp="1"/>
          </p:cNvSpPr>
          <p:nvPr>
            <p:ph type="title"/>
          </p:nvPr>
        </p:nvSpPr>
        <p:spPr>
          <a:xfrm>
            <a:off x="-107950" y="214313"/>
            <a:ext cx="9531350" cy="720725"/>
          </a:xfrm>
        </p:spPr>
        <p:txBody>
          <a:bodyPr/>
          <a:lstStyle/>
          <a:p>
            <a:pPr algn="ctr"/>
            <a:r>
              <a:rPr lang="ru-RU" altLang="ru-RU" sz="2400" b="1" smtClean="0">
                <a:latin typeface="Verdana" pitchFamily="34" charset="0"/>
                <a:ea typeface="Verdana" pitchFamily="34" charset="0"/>
                <a:cs typeface="Verdana" pitchFamily="34" charset="0"/>
              </a:rPr>
              <a:t>Конкурс достижений талантливой молодежи «НАЦИОНАЛЬНОЕ ДОСТОЯНИЕ РОССИИ»</a:t>
            </a:r>
          </a:p>
        </p:txBody>
      </p:sp>
      <p:sp>
        <p:nvSpPr>
          <p:cNvPr id="36867" name="Прямоугольник 2"/>
          <p:cNvSpPr>
            <a:spLocks noChangeArrowheads="1"/>
          </p:cNvSpPr>
          <p:nvPr/>
        </p:nvSpPr>
        <p:spPr bwMode="auto">
          <a:xfrm>
            <a:off x="-28575" y="1341438"/>
            <a:ext cx="8991600" cy="4246562"/>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2 марта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«Национальная система развития научной, творческой и инновационной деятельности молодежи России «ИНТЕГРАЦИЯ».</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 граждане Российской Федерации в возрасте от 14 до 25 лет, научного руководителя – не ограничен.</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Призы: Дипломы и рекомендательные письма для поступления в ВУЗ.</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01.01.2020 - 02.03.2020 - заочный тур</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25.03.2020 - 27.03.2020 - очный тур (XIV Всероссийская конференция обучающихся)</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«Оргкомитет Всероссийского конкурса Национальное Достояние России».</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Тел. (495) 374-59-57, (495) 688-21-85, (495) 684-82-47. Время работы Оргкомитета с 9.00 до 18.00 по Московскому времени ежедневно (кроме субботы и воскресенья).</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E-mail: ndr21@mail.ru (для конкурсных работ и вопросов)</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Сайт конкурса: </a:t>
            </a:r>
            <a:r>
              <a:rPr lang="en-US" altLang="ru-RU">
                <a:latin typeface="Times New Roman" pitchFamily="18" charset="0"/>
                <a:cs typeface="Times New Roman" pitchFamily="18" charset="0"/>
                <a:hlinkClick r:id="rId2"/>
              </a:rPr>
              <a:t>http://integraciya.org/konkursy/natsionalnoe-dostoyanie-rossii/</a:t>
            </a: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36868"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36869"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Заголовок 1"/>
          <p:cNvSpPr>
            <a:spLocks noGrp="1"/>
          </p:cNvSpPr>
          <p:nvPr>
            <p:ph type="title"/>
          </p:nvPr>
        </p:nvSpPr>
        <p:spPr>
          <a:xfrm>
            <a:off x="-107950" y="214313"/>
            <a:ext cx="9531350" cy="720725"/>
          </a:xfrm>
        </p:spPr>
        <p:txBody>
          <a:bodyPr/>
          <a:lstStyle/>
          <a:p>
            <a:pPr algn="ctr"/>
            <a:r>
              <a:rPr lang="ru-RU" altLang="ru-RU" sz="2400" b="1" smtClean="0">
                <a:latin typeface="Verdana" pitchFamily="34" charset="0"/>
                <a:ea typeface="Verdana" pitchFamily="34" charset="0"/>
                <a:cs typeface="Verdana" pitchFamily="34" charset="0"/>
              </a:rPr>
              <a:t>Конкурс научно-исследовательских проектов </a:t>
            </a:r>
            <a:br>
              <a:rPr lang="ru-RU" altLang="ru-RU" sz="2400" b="1" smtClean="0">
                <a:latin typeface="Verdana" pitchFamily="34" charset="0"/>
                <a:ea typeface="Verdana" pitchFamily="34" charset="0"/>
                <a:cs typeface="Verdana" pitchFamily="34" charset="0"/>
              </a:rPr>
            </a:br>
            <a:r>
              <a:rPr lang="ru-RU" altLang="ru-RU" sz="2400" b="1" smtClean="0">
                <a:latin typeface="Verdana" pitchFamily="34" charset="0"/>
                <a:ea typeface="Verdana" pitchFamily="34" charset="0"/>
                <a:cs typeface="Verdana" pitchFamily="34" charset="0"/>
              </a:rPr>
              <a:t>«АПК – МОЛОДЕЖЬ, НАУКА, ИННОВАЦИИ»</a:t>
            </a:r>
          </a:p>
        </p:txBody>
      </p:sp>
      <p:sp>
        <p:nvSpPr>
          <p:cNvPr id="37891" name="Прямоугольник 2"/>
          <p:cNvSpPr>
            <a:spLocks noChangeArrowheads="1"/>
          </p:cNvSpPr>
          <p:nvPr/>
        </p:nvSpPr>
        <p:spPr bwMode="auto">
          <a:xfrm>
            <a:off x="0" y="873125"/>
            <a:ext cx="8991600" cy="5584825"/>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Дата окончания приема заявок: 2 марта 2020 года.</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Организаторы: «Национальная система развития научной, творческой и инновационной деятельности молодежи России «ИНТЕГРАЦИЯ».</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К участию приглашаются старшеклассники, студенты и научные работники в возрасте от 14 до 30 лет, которые занимаются научной или исследовательской деятельностью.</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Призы: Дипломы и рекомендательные письма для поступления в ВУЗ.</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01.01.2020 - 02.03.2020 - заочный тур</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25.03.2020 - 27.03.2020 - очный тур (</a:t>
            </a:r>
            <a:r>
              <a:rPr lang="en-US" altLang="ru-RU" sz="1700">
                <a:latin typeface="Times New Roman" pitchFamily="18" charset="0"/>
                <a:cs typeface="Times New Roman" pitchFamily="18" charset="0"/>
              </a:rPr>
              <a:t>VIII </a:t>
            </a:r>
            <a:r>
              <a:rPr lang="ru-RU" altLang="ru-RU" sz="1700">
                <a:latin typeface="Times New Roman" pitchFamily="18" charset="0"/>
                <a:cs typeface="Times New Roman" pitchFamily="18" charset="0"/>
              </a:rPr>
              <a:t>Всероссийский молодежный форум)</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Проезд в Москву и обратно, проживание, питание, транспортное обеспечение, другие</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затраты, не связанные с конкурсными процедурами, осуществляются за счёт направляющих организаций и спонсоров.</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Почтовые реквизиты и средства связи Оргкомитета: 111675, Москва, ул. Дмитриевского, д. 7, офис № 7, НС «Интеграция», Оргкомитет Всероссийского конкурса «АПК– Молодежь, Наука, Инновации»; телефоны: 8(495) 374-59-57 многоканальный; 8(495) 688-21-85,</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8(495) 684-82-47. Время работы Оргкомитета с 9.00 до 18.00 по Московскому времени ежедневно(кроме субботы и воскресенья). E-mail: </a:t>
            </a:r>
            <a:r>
              <a:rPr lang="ru-RU" altLang="ru-RU" sz="1700">
                <a:latin typeface="Times New Roman" pitchFamily="18" charset="0"/>
                <a:cs typeface="Times New Roman" pitchFamily="18" charset="0"/>
                <a:hlinkClick r:id="rId2"/>
              </a:rPr>
              <a:t>apkmcx@mail.ru</a:t>
            </a:r>
            <a:r>
              <a:rPr lang="ru-RU" altLang="ru-RU" sz="1700">
                <a:latin typeface="Times New Roman" pitchFamily="18" charset="0"/>
                <a:cs typeface="Times New Roman" pitchFamily="18" charset="0"/>
              </a:rPr>
              <a:t> Интернет – сайты: www.nauka21.com, www.integraciya.org.</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Юридический адрес: 129090, Москва, ул. Щепкина, д. 22, оф. 21-22</a:t>
            </a:r>
          </a:p>
          <a:p>
            <a:pPr marL="365125" indent="-282575" algn="just" eaLnBrk="1" hangingPunct="1">
              <a:buFont typeface="Wingdings 2" pitchFamily="18" charset="2"/>
              <a:buChar char=""/>
            </a:pPr>
            <a:endParaRPr lang="ru-RU" altLang="ru-RU" sz="1700">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Сайт конкурса: </a:t>
            </a:r>
            <a:r>
              <a:rPr lang="en-US" altLang="ru-RU" sz="1700">
                <a:latin typeface="Times New Roman" pitchFamily="18" charset="0"/>
                <a:cs typeface="Times New Roman" pitchFamily="18" charset="0"/>
                <a:hlinkClick r:id="rId3"/>
              </a:rPr>
              <a:t>http://integraciya.org/konkursy/apk-molodezh-nauka-innovatsii/</a:t>
            </a:r>
            <a:endParaRPr lang="ru-RU" altLang="ru-RU" sz="1700">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sz="1700">
              <a:latin typeface="Times New Roman" pitchFamily="18" charset="0"/>
              <a:cs typeface="Times New Roman" pitchFamily="18" charset="0"/>
            </a:endParaRPr>
          </a:p>
        </p:txBody>
      </p:sp>
      <p:pic>
        <p:nvPicPr>
          <p:cNvPr id="37892" name="Рисунок 5"/>
          <p:cNvPicPr>
            <a:picLocks noChangeAspect="1"/>
          </p:cNvPicPr>
          <p:nvPr/>
        </p:nvPicPr>
        <p:blipFill>
          <a:blip r:embed="rId4" cstate="print"/>
          <a:srcRect/>
          <a:stretch>
            <a:fillRect/>
          </a:stretch>
        </p:blipFill>
        <p:spPr bwMode="auto">
          <a:xfrm>
            <a:off x="8027988" y="5753100"/>
            <a:ext cx="963612" cy="1008063"/>
          </a:xfrm>
          <a:prstGeom prst="rect">
            <a:avLst/>
          </a:prstGeom>
          <a:noFill/>
          <a:ln w="9525">
            <a:noFill/>
            <a:miter lim="800000"/>
            <a:headEnd/>
            <a:tailEnd/>
          </a:ln>
        </p:spPr>
      </p:pic>
      <p:pic>
        <p:nvPicPr>
          <p:cNvPr id="37893" name="Рисунок 6"/>
          <p:cNvPicPr>
            <a:picLocks noChangeAspect="1"/>
          </p:cNvPicPr>
          <p:nvPr/>
        </p:nvPicPr>
        <p:blipFill>
          <a:blip r:embed="rId5"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Заголовок 1"/>
          <p:cNvSpPr>
            <a:spLocks noGrp="1"/>
          </p:cNvSpPr>
          <p:nvPr>
            <p:ph type="title"/>
          </p:nvPr>
        </p:nvSpPr>
        <p:spPr>
          <a:xfrm>
            <a:off x="-107950" y="214313"/>
            <a:ext cx="9531350" cy="720725"/>
          </a:xfrm>
        </p:spPr>
        <p:txBody>
          <a:bodyPr/>
          <a:lstStyle/>
          <a:p>
            <a:pPr algn="ctr"/>
            <a:r>
              <a:rPr lang="ru-RU" altLang="ru-RU" sz="2400" b="1" smtClean="0">
                <a:latin typeface="Verdana" pitchFamily="34" charset="0"/>
                <a:ea typeface="Verdana" pitchFamily="34" charset="0"/>
                <a:cs typeface="Verdana" pitchFamily="34" charset="0"/>
              </a:rPr>
              <a:t>Всероссийская конкурс-премия современного уличного искусства и спорта «КАРДО»</a:t>
            </a:r>
          </a:p>
        </p:txBody>
      </p:sp>
      <p:sp>
        <p:nvSpPr>
          <p:cNvPr id="38915" name="Прямоугольник 2"/>
          <p:cNvSpPr>
            <a:spLocks noChangeArrowheads="1"/>
          </p:cNvSpPr>
          <p:nvPr/>
        </p:nvSpPr>
        <p:spPr bwMode="auto">
          <a:xfrm>
            <a:off x="0" y="1052513"/>
            <a:ext cx="8991600" cy="5078412"/>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3 марта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a:t>
            </a:r>
            <a:r>
              <a:rPr lang="en-US" altLang="ru-RU">
                <a:latin typeface="Times New Roman" pitchFamily="18" charset="0"/>
                <a:cs typeface="Times New Roman" pitchFamily="18" charset="0"/>
              </a:rPr>
              <a:t>Obeats.</a:t>
            </a: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a:t>
            </a:r>
            <a:r>
              <a:rPr lang="en-US" altLang="ru-RU">
                <a:latin typeface="Times New Roman" pitchFamily="18" charset="0"/>
                <a:cs typeface="Times New Roman" pitchFamily="18" charset="0"/>
              </a:rPr>
              <a:t> </a:t>
            </a:r>
            <a:r>
              <a:rPr lang="ru-RU" altLang="ru-RU">
                <a:latin typeface="Times New Roman" pitchFamily="18" charset="0"/>
                <a:cs typeface="Times New Roman" pitchFamily="18" charset="0"/>
              </a:rPr>
              <a:t>все желающие от 18 лет.</a:t>
            </a:r>
            <a:endParaRPr lang="en-US"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Призы: Все победители получат денежные премии, уникальные статуэтки, призы от партнеров, федеральный статус и новые возможности.</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Ты активно занимаешься развитием уличных культур? Продвигаешь себя как атлета или деятеля искусства? Занимаешься развитием общественной организации, команды или уникальных творческих проектов? Возможно ты открыл свою школу, зал или магазин? Не упусти свой шанс!</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Первая в истории человечества премия за развитие уличных культур! «Оскар», только за ваш вклад в будущее уличного искусства и спорта. В этом году представлены номинации:</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 Танцор года; – Трикер года; – Трейсер года; – Воркаутер года; – Медиамейкер года; – Общественник года; – Предприниматель года.</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Сайт конкурса </a:t>
            </a:r>
            <a:r>
              <a:rPr lang="en-US" altLang="ru-RU">
                <a:latin typeface="Times New Roman" pitchFamily="18" charset="0"/>
                <a:cs typeface="Times New Roman" pitchFamily="18" charset="0"/>
                <a:hlinkClick r:id="rId2"/>
              </a:rPr>
              <a:t>www.</a:t>
            </a:r>
            <a:r>
              <a:rPr lang="ru-RU" altLang="ru-RU">
                <a:latin typeface="Times New Roman" pitchFamily="18" charset="0"/>
                <a:cs typeface="Times New Roman" pitchFamily="18" charset="0"/>
                <a:hlinkClick r:id="rId2"/>
              </a:rPr>
              <a:t>премия-кардо.рф</a:t>
            </a:r>
            <a:endParaRPr lang="en-US"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38916"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38917"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a:xfrm>
            <a:off x="-28575" y="381000"/>
            <a:ext cx="9531350" cy="720725"/>
          </a:xfrm>
        </p:spPr>
        <p:txBody>
          <a:bodyPr/>
          <a:lstStyle/>
          <a:p>
            <a:pPr algn="ctr"/>
            <a:r>
              <a:rPr lang="ru-RU" altLang="ru-RU" sz="2800" b="1" smtClean="0">
                <a:latin typeface="Verdana" pitchFamily="34" charset="0"/>
                <a:ea typeface="Verdana" pitchFamily="34" charset="0"/>
                <a:cs typeface="Verdana" pitchFamily="34" charset="0"/>
              </a:rPr>
              <a:t>Всероссийский медиа-конкурс </a:t>
            </a:r>
            <a:br>
              <a:rPr lang="ru-RU" altLang="ru-RU" sz="2800" b="1" smtClean="0">
                <a:latin typeface="Verdana" pitchFamily="34" charset="0"/>
                <a:ea typeface="Verdana" pitchFamily="34" charset="0"/>
                <a:cs typeface="Verdana" pitchFamily="34" charset="0"/>
              </a:rPr>
            </a:br>
            <a:r>
              <a:rPr lang="ru-RU" altLang="ru-RU" sz="2800" b="1" smtClean="0">
                <a:latin typeface="Verdana" pitchFamily="34" charset="0"/>
                <a:ea typeface="Verdana" pitchFamily="34" charset="0"/>
                <a:cs typeface="Verdana" pitchFamily="34" charset="0"/>
              </a:rPr>
              <a:t>«Водные сокровища России — 2019»</a:t>
            </a:r>
          </a:p>
        </p:txBody>
      </p:sp>
      <p:sp>
        <p:nvSpPr>
          <p:cNvPr id="12291" name="Прямоугольник 2"/>
          <p:cNvSpPr>
            <a:spLocks noChangeArrowheads="1"/>
          </p:cNvSpPr>
          <p:nvPr/>
        </p:nvSpPr>
        <p:spPr bwMode="auto">
          <a:xfrm>
            <a:off x="0" y="1239838"/>
            <a:ext cx="8991600" cy="5078412"/>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20 января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Федеральное агентство водных ресурсов.</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 граждане Российской Федерации в возрасте от 18 лет.</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Призы: Победители конкурса получат призы.</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Принимаются работы в номинациях:</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«Фотография» (фотографии уникальных водных объектов России: Озеро Байкал, Озеро Телецкое, Ладожское озеро, Онежское озеро, река Волга, река Дон, река Обь, река Енисей, река Амур, река Урал, река Печора, водные объекты Арктической зоны России)</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«Плакат» (плакаты в защиту окружающей водной среды социальной направленности под девизом «Береги берега», «Живая вода», «Вода — это жизнь» и др.).</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«Видеоролик» (видеоролики в защиту окружающей водной среды социальной направленности под девизом «Береги берега», «Живая вода», «Вода — это жизнь» и др.).</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eaLnBrk="1" hangingPunct="1">
              <a:buFont typeface="Wingdings 2" pitchFamily="18" charset="2"/>
              <a:buChar char=""/>
            </a:pPr>
            <a:r>
              <a:rPr lang="ru-RU" altLang="ru-RU">
                <a:latin typeface="Times New Roman" pitchFamily="18" charset="0"/>
                <a:cs typeface="Times New Roman" pitchFamily="18" charset="0"/>
              </a:rPr>
              <a:t>Заявка подается через сайт конкурса </a:t>
            </a:r>
            <a:r>
              <a:rPr lang="en-US" altLang="ru-RU">
                <a:latin typeface="Times New Roman" pitchFamily="18" charset="0"/>
                <a:cs typeface="Times New Roman" pitchFamily="18" charset="0"/>
                <a:hlinkClick r:id="rId2"/>
              </a:rPr>
              <a:t>http://voda.mnr.gov.ru/konkurs/water_treasures_of_russia_2019/rules/</a:t>
            </a:r>
            <a:endParaRPr lang="ru-RU" altLang="ru-RU">
              <a:latin typeface="Times New Roman" pitchFamily="18" charset="0"/>
              <a:cs typeface="Times New Roman" pitchFamily="18" charset="0"/>
            </a:endParaRPr>
          </a:p>
          <a:p>
            <a:pPr marL="365125" indent="-282575"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12292"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12293"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Заголовок 1"/>
          <p:cNvSpPr>
            <a:spLocks noGrp="1"/>
          </p:cNvSpPr>
          <p:nvPr>
            <p:ph type="title"/>
          </p:nvPr>
        </p:nvSpPr>
        <p:spPr>
          <a:xfrm>
            <a:off x="-107950" y="560388"/>
            <a:ext cx="9531350" cy="720725"/>
          </a:xfrm>
        </p:spPr>
        <p:txBody>
          <a:bodyPr/>
          <a:lstStyle/>
          <a:p>
            <a:pPr algn="ctr"/>
            <a:r>
              <a:rPr lang="ru-RU" altLang="ru-RU" sz="2400" b="1" smtClean="0">
                <a:latin typeface="Verdana" pitchFamily="34" charset="0"/>
                <a:ea typeface="Verdana" pitchFamily="34" charset="0"/>
                <a:cs typeface="Verdana" pitchFamily="34" charset="0"/>
              </a:rPr>
              <a:t> II Всероссийский литературный конкурс «Огни золотые» на тему «Мне кажется порою что солдаты…»</a:t>
            </a:r>
          </a:p>
        </p:txBody>
      </p:sp>
      <p:sp>
        <p:nvSpPr>
          <p:cNvPr id="39939" name="Прямоугольник 2"/>
          <p:cNvSpPr>
            <a:spLocks noChangeArrowheads="1"/>
          </p:cNvSpPr>
          <p:nvPr/>
        </p:nvSpPr>
        <p:spPr bwMode="auto">
          <a:xfrm>
            <a:off x="-6350" y="1228725"/>
            <a:ext cx="8991600" cy="5078413"/>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3 марта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Саратовское региональное отделение Российского союза писателей при поддержке Министерства культуры Саратовской области, Саратовской областной библиотеки для детей и юношества имени А. С. Пушкина</a:t>
            </a:r>
            <a:r>
              <a:rPr lang="en-US" altLang="ru-RU">
                <a:latin typeface="Times New Roman" pitchFamily="18" charset="0"/>
                <a:cs typeface="Times New Roman" pitchFamily="18" charset="0"/>
              </a:rPr>
              <a:t>.</a:t>
            </a: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a:t>
            </a:r>
            <a:r>
              <a:rPr lang="en-US" altLang="ru-RU">
                <a:latin typeface="Times New Roman" pitchFamily="18" charset="0"/>
                <a:cs typeface="Times New Roman" pitchFamily="18" charset="0"/>
              </a:rPr>
              <a:t> </a:t>
            </a:r>
            <a:r>
              <a:rPr lang="ru-RU" altLang="ru-RU">
                <a:latin typeface="Times New Roman" pitchFamily="18" charset="0"/>
                <a:cs typeface="Times New Roman" pitchFamily="18" charset="0"/>
              </a:rPr>
              <a:t>все желающие старше 16 лет.</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Призы: Конкурсные произведения лауреатов будут опубликованы на безвозмездной основе в Альманахе.</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Объем стихотворных произведений не должен превышать 200 строк. Объём прозаических произведений не должен превышать 10 000 знаков (с пробелами). Работы принимаются в формате Word Doc. Размер шрифта – 14-й, междустрочный интервал – 1,5, выравнивание текста по ширине, абзац – 1,25, отступы – по 2,0 с каждой стороны.</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Работа должна быть представлена в электронном виде по адресу: rsp-asouz@mail.ru с указанием темы письма: на конкурс «Мне кажется порою что солдаты».</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Положение конкурса: </a:t>
            </a:r>
            <a:r>
              <a:rPr lang="en-US" altLang="ru-RU">
                <a:latin typeface="Times New Roman" pitchFamily="18" charset="0"/>
                <a:cs typeface="Times New Roman" pitchFamily="18" charset="0"/>
                <a:hlinkClick r:id="rId2"/>
              </a:rPr>
              <a:t>http://rsp-souz.ru/images/docs/Ogny-zolotie-2.pdf</a:t>
            </a: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39940"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39941"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Заголовок 1"/>
          <p:cNvSpPr>
            <a:spLocks noGrp="1"/>
          </p:cNvSpPr>
          <p:nvPr>
            <p:ph type="title"/>
          </p:nvPr>
        </p:nvSpPr>
        <p:spPr>
          <a:xfrm>
            <a:off x="-180975" y="260350"/>
            <a:ext cx="9504363" cy="720725"/>
          </a:xfrm>
        </p:spPr>
        <p:txBody>
          <a:bodyPr/>
          <a:lstStyle/>
          <a:p>
            <a:pPr algn="ctr"/>
            <a:r>
              <a:rPr lang="ru-RU" altLang="ru-RU" sz="2400" b="1" smtClean="0">
                <a:latin typeface="Verdana" pitchFamily="34" charset="0"/>
                <a:ea typeface="Verdana" pitchFamily="34" charset="0"/>
                <a:cs typeface="Verdana" pitchFamily="34" charset="0"/>
              </a:rPr>
              <a:t> </a:t>
            </a:r>
            <a:r>
              <a:rPr lang="ru-RU" altLang="ru-RU" sz="2600" b="1" smtClean="0">
                <a:latin typeface="Verdana" pitchFamily="34" charset="0"/>
                <a:ea typeface="Verdana" pitchFamily="34" charset="0"/>
                <a:cs typeface="Verdana" pitchFamily="34" charset="0"/>
              </a:rPr>
              <a:t>Международный конкурс астрофотографии </a:t>
            </a:r>
            <a:br>
              <a:rPr lang="ru-RU" altLang="ru-RU" sz="2600" b="1" smtClean="0">
                <a:latin typeface="Verdana" pitchFamily="34" charset="0"/>
                <a:ea typeface="Verdana" pitchFamily="34" charset="0"/>
                <a:cs typeface="Verdana" pitchFamily="34" charset="0"/>
              </a:rPr>
            </a:br>
            <a:r>
              <a:rPr lang="ru-RU" altLang="ru-RU" sz="2600" b="1" smtClean="0">
                <a:latin typeface="Verdana" pitchFamily="34" charset="0"/>
                <a:ea typeface="Verdana" pitchFamily="34" charset="0"/>
                <a:cs typeface="Verdana" pitchFamily="34" charset="0"/>
              </a:rPr>
              <a:t>Insight Astronomy</a:t>
            </a:r>
          </a:p>
        </p:txBody>
      </p:sp>
      <p:sp>
        <p:nvSpPr>
          <p:cNvPr id="40963" name="Прямоугольник 2"/>
          <p:cNvSpPr>
            <a:spLocks noChangeArrowheads="1"/>
          </p:cNvSpPr>
          <p:nvPr/>
        </p:nvSpPr>
        <p:spPr bwMode="auto">
          <a:xfrm>
            <a:off x="0" y="1084263"/>
            <a:ext cx="8991600" cy="3970337"/>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6 марта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Королевская обсерватория в Гринвиче (Великобритания).</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a:t>
            </a:r>
            <a:r>
              <a:rPr lang="en-US" altLang="ru-RU">
                <a:latin typeface="Times New Roman" pitchFamily="18" charset="0"/>
                <a:cs typeface="Times New Roman" pitchFamily="18" charset="0"/>
              </a:rPr>
              <a:t> </a:t>
            </a:r>
            <a:r>
              <a:rPr lang="ru-RU" altLang="ru-RU">
                <a:latin typeface="Times New Roman" pitchFamily="18" charset="0"/>
                <a:cs typeface="Times New Roman" pitchFamily="18" charset="0"/>
              </a:rPr>
              <a:t>все желающие.</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Призы: Победитель получит 10 000 фунтов стерлингов.</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Взрослая категория: 1 место — 1 500, 2 место — 500 фунтов стерлингов, 3 место — 250 фунтов стерлингов.</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Категория для юных астрофотографов: 1 место — 1 500 фунтов стерлингов, 2 место — 500 фунтов стерлингов, 3 место — 250 фунтов стерлингов, специальный приз — 750 фунтов стерлингов.</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Для участия нужно зарегистрироваться на официальном сайте конкурса с 13 января 2020 года и загрузить свою работу (до 10 в каждой категории)</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Сайт конкурса: </a:t>
            </a:r>
            <a:r>
              <a:rPr lang="en-US" altLang="ru-RU">
                <a:latin typeface="Times New Roman" pitchFamily="18" charset="0"/>
                <a:cs typeface="Times New Roman" pitchFamily="18" charset="0"/>
                <a:hlinkClick r:id="rId2"/>
              </a:rPr>
              <a:t>https://www.rmg.co.uk/whats-on/astronomy-photographer-year</a:t>
            </a: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40964"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40965"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Заголовок 1"/>
          <p:cNvSpPr>
            <a:spLocks noGrp="1"/>
          </p:cNvSpPr>
          <p:nvPr>
            <p:ph type="title"/>
          </p:nvPr>
        </p:nvSpPr>
        <p:spPr>
          <a:xfrm>
            <a:off x="0" y="260350"/>
            <a:ext cx="9144000" cy="720725"/>
          </a:xfrm>
        </p:spPr>
        <p:txBody>
          <a:bodyPr/>
          <a:lstStyle/>
          <a:p>
            <a:pPr algn="ctr"/>
            <a:r>
              <a:rPr lang="ru-RU" altLang="ru-RU" sz="2400" b="1" smtClean="0">
                <a:latin typeface="Verdana" pitchFamily="34" charset="0"/>
                <a:ea typeface="Verdana" pitchFamily="34" charset="0"/>
                <a:cs typeface="Verdana" pitchFamily="34" charset="0"/>
              </a:rPr>
              <a:t> Всероссийский конкурс молодых профессионалов «Контур. Старт!»</a:t>
            </a:r>
            <a:endParaRPr lang="ru-RU" altLang="ru-RU" sz="2600" b="1" smtClean="0">
              <a:latin typeface="Verdana" pitchFamily="34" charset="0"/>
              <a:ea typeface="Verdana" pitchFamily="34" charset="0"/>
              <a:cs typeface="Verdana" pitchFamily="34" charset="0"/>
            </a:endParaRPr>
          </a:p>
        </p:txBody>
      </p:sp>
      <p:sp>
        <p:nvSpPr>
          <p:cNvPr id="41987" name="Прямоугольник 2"/>
          <p:cNvSpPr>
            <a:spLocks noChangeArrowheads="1"/>
          </p:cNvSpPr>
          <p:nvPr/>
        </p:nvSpPr>
        <p:spPr bwMode="auto">
          <a:xfrm>
            <a:off x="0" y="1084263"/>
            <a:ext cx="8991600" cy="3970337"/>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11 марта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СКБ Контур</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a:t>
            </a:r>
            <a:r>
              <a:rPr lang="en-US" altLang="ru-RU">
                <a:latin typeface="Times New Roman" pitchFamily="18" charset="0"/>
                <a:cs typeface="Times New Roman" pitchFamily="18" charset="0"/>
              </a:rPr>
              <a:t> </a:t>
            </a:r>
            <a:r>
              <a:rPr lang="ru-RU" altLang="ru-RU">
                <a:latin typeface="Times New Roman" pitchFamily="18" charset="0"/>
                <a:cs typeface="Times New Roman" pitchFamily="18" charset="0"/>
              </a:rPr>
              <a:t>студенты вузов.</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Призы: Главный приз — поездка на федеральный форум «Территория смыслов».</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Для студентов экономических и гуманитарных направлений вузов России. Студентам предстоит проверить знания в предпринимательстве, гостиничном бизнесе или бухгалтерии, разгадать практические ситуации, решить реальные сценарии и кейсы в веб-сервисах. </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1 тур пройдёт с 11 марта по 11 апреля.</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2 тур пройдет с 15 по 29 апреля.</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Сайт конкурса: </a:t>
            </a:r>
            <a:r>
              <a:rPr lang="en-US" altLang="ru-RU">
                <a:latin typeface="Times New Roman" pitchFamily="18" charset="0"/>
                <a:cs typeface="Times New Roman" pitchFamily="18" charset="0"/>
                <a:hlinkClick r:id="rId2"/>
              </a:rPr>
              <a:t>https://academy.kontur.ru/discipline-academy/olymp</a:t>
            </a: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41988"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41989"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Заголовок 1"/>
          <p:cNvSpPr>
            <a:spLocks noGrp="1"/>
          </p:cNvSpPr>
          <p:nvPr>
            <p:ph type="title"/>
          </p:nvPr>
        </p:nvSpPr>
        <p:spPr>
          <a:xfrm>
            <a:off x="-14288" y="188913"/>
            <a:ext cx="9504363" cy="720725"/>
          </a:xfrm>
        </p:spPr>
        <p:txBody>
          <a:bodyPr/>
          <a:lstStyle/>
          <a:p>
            <a:pPr algn="ctr"/>
            <a:r>
              <a:rPr lang="ru-RU" altLang="ru-RU" sz="3600" b="1" smtClean="0">
                <a:latin typeface="Verdana" pitchFamily="34" charset="0"/>
                <a:ea typeface="Verdana" pitchFamily="34" charset="0"/>
                <a:cs typeface="Verdana" pitchFamily="34" charset="0"/>
              </a:rPr>
              <a:t>Гранты для математиков </a:t>
            </a:r>
          </a:p>
        </p:txBody>
      </p:sp>
      <p:sp>
        <p:nvSpPr>
          <p:cNvPr id="43011" name="Прямоугольник 2"/>
          <p:cNvSpPr>
            <a:spLocks noChangeArrowheads="1"/>
          </p:cNvSpPr>
          <p:nvPr/>
        </p:nvSpPr>
        <p:spPr bwMode="auto">
          <a:xfrm>
            <a:off x="0" y="1058863"/>
            <a:ext cx="8991600" cy="5354637"/>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15 марта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Фонд развития теоретической физики и математики «БАЗИС».</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a:t>
            </a:r>
            <a:r>
              <a:rPr lang="en-US" altLang="ru-RU">
                <a:latin typeface="Times New Roman" pitchFamily="18" charset="0"/>
                <a:cs typeface="Times New Roman" pitchFamily="18" charset="0"/>
              </a:rPr>
              <a:t> </a:t>
            </a:r>
            <a:r>
              <a:rPr lang="ru-RU" altLang="ru-RU">
                <a:latin typeface="Times New Roman" pitchFamily="18" charset="0"/>
                <a:cs typeface="Times New Roman" pitchFamily="18" charset="0"/>
              </a:rPr>
              <a:t> граждане Российской Федерации в возрасте до 32 лет, имеющие ученую степень доктора или кандидата наук, степень магистра или диплом о высшем образовании или являющиеся студентами очной формы обучения 4 курса бакалавриата, 1 или 2 курса магистратуры или 4-6 курсов специалитета. Основным местом работы/учебы заявителя должно быть российское научное или образовательное учреждение</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Призы: Грант покрывает полную или частичную оплату расходов на проезд к месту проведения Конгресса и обратно, проживание, пребывание (питание, местный транспорт и т.п.), участие в программе Конгресса, консульские и визовые сборы.</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Принимаются заявки на тревел-грант на участие в работе 8-го Европейского математического конгресса. Конгресс пройдет 5-11 июля 2020 года в Словении.</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eaLnBrk="1" hangingPunct="1">
              <a:buFont typeface="Wingdings 2" pitchFamily="18" charset="2"/>
              <a:buChar char=""/>
            </a:pPr>
            <a:r>
              <a:rPr lang="ru-RU" altLang="ru-RU">
                <a:latin typeface="Times New Roman" pitchFamily="18" charset="0"/>
                <a:cs typeface="Times New Roman" pitchFamily="18" charset="0"/>
              </a:rPr>
              <a:t>Сайт конкурса: </a:t>
            </a:r>
            <a:r>
              <a:rPr lang="en-US" altLang="ru-RU">
                <a:latin typeface="Times New Roman" pitchFamily="18" charset="0"/>
                <a:cs typeface="Times New Roman" pitchFamily="18" charset="0"/>
                <a:hlinkClick r:id="rId2"/>
              </a:rPr>
              <a:t>https://basis-foundation.ru/general-competitions/math/travel-grants/congress</a:t>
            </a:r>
            <a:endParaRPr lang="ru-RU" altLang="ru-RU">
              <a:latin typeface="Times New Roman" pitchFamily="18" charset="0"/>
              <a:cs typeface="Times New Roman" pitchFamily="18" charset="0"/>
            </a:endParaRPr>
          </a:p>
          <a:p>
            <a:pPr marL="365125" indent="-282575"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43012"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43013"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Заголовок 1"/>
          <p:cNvSpPr>
            <a:spLocks noGrp="1"/>
          </p:cNvSpPr>
          <p:nvPr>
            <p:ph type="title"/>
          </p:nvPr>
        </p:nvSpPr>
        <p:spPr>
          <a:xfrm>
            <a:off x="-3175" y="338138"/>
            <a:ext cx="9504363" cy="720725"/>
          </a:xfrm>
        </p:spPr>
        <p:txBody>
          <a:bodyPr/>
          <a:lstStyle/>
          <a:p>
            <a:pPr algn="ctr"/>
            <a:r>
              <a:rPr lang="ru-RU" altLang="ru-RU" sz="2600" b="1" smtClean="0">
                <a:latin typeface="Verdana" pitchFamily="34" charset="0"/>
                <a:ea typeface="Verdana" pitchFamily="34" charset="0"/>
                <a:cs typeface="Verdana" pitchFamily="34" charset="0"/>
              </a:rPr>
              <a:t>«ОБРЕТЁННОЕ ПОКОЛЕНИЕ – НАУКА, ТВОРЧЕСТВО, ДУХОВНОСТЬ»</a:t>
            </a:r>
          </a:p>
        </p:txBody>
      </p:sp>
      <p:sp>
        <p:nvSpPr>
          <p:cNvPr id="44035" name="Прямоугольник 2"/>
          <p:cNvSpPr>
            <a:spLocks noChangeArrowheads="1"/>
          </p:cNvSpPr>
          <p:nvPr/>
        </p:nvSpPr>
        <p:spPr bwMode="auto">
          <a:xfrm>
            <a:off x="0" y="1058863"/>
            <a:ext cx="8991600" cy="5908675"/>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16 марта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«Национальная система развития научной, творческой и инновационной деятельности молодежи России «ИНТЕГРАЦИЯ».</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a:t>
            </a:r>
            <a:r>
              <a:rPr lang="en-US" altLang="ru-RU">
                <a:latin typeface="Times New Roman" pitchFamily="18" charset="0"/>
                <a:cs typeface="Times New Roman" pitchFamily="18" charset="0"/>
              </a:rPr>
              <a:t> </a:t>
            </a:r>
            <a:r>
              <a:rPr lang="ru-RU" altLang="ru-RU">
                <a:latin typeface="Times New Roman" pitchFamily="18" charset="0"/>
                <a:cs typeface="Times New Roman" pitchFamily="18" charset="0"/>
              </a:rPr>
              <a:t> старшеклассники и студенты в возрасте от 14 до 25 лет, которые занимаются научной или исследовательской деятельностью.</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Призы: Дипломы и рекомендательные письма для поступления в ВУЗ.</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01.01.2020 – 16.03.2020 - заочный тур</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08.04.2020 – 10.04.2020 - очный тур (XLV Всероссийская конференция обучающихся)</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Почтовые реквизиты и средства связи Оргкомитета: 111675, Москва, ул. Дмитриевского, д. 7, офис № 7, НС «Интеграция», Оргкомитет Всероссийского конкурса «Обретённое Поколение – Наука, Творчество, Духовность»; телефоны: 8(495) 374-59-57 многоканальный; 8(495) 688-21-85, 8(495) 684-82-47.</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Время работы Оргкомитета с 9.00 до 18.00 по Московскому времени ежедневно (кроме субботы и воскресенья). E-mail: </a:t>
            </a:r>
            <a:r>
              <a:rPr lang="ru-RU" altLang="ru-RU">
                <a:latin typeface="Times New Roman" pitchFamily="18" charset="0"/>
                <a:cs typeface="Times New Roman" pitchFamily="18" charset="0"/>
                <a:hlinkClick r:id="rId2"/>
              </a:rPr>
              <a:t>unost21@mail.ru</a:t>
            </a:r>
            <a:r>
              <a:rPr lang="ru-RU" altLang="ru-RU">
                <a:latin typeface="Times New Roman" pitchFamily="18" charset="0"/>
                <a:cs typeface="Times New Roman" pitchFamily="18" charset="0"/>
              </a:rPr>
              <a:t> Интернет – сайты: www.nauka21.com, </a:t>
            </a:r>
            <a:r>
              <a:rPr lang="ru-RU" altLang="ru-RU">
                <a:latin typeface="Times New Roman" pitchFamily="18" charset="0"/>
                <a:cs typeface="Times New Roman" pitchFamily="18" charset="0"/>
                <a:hlinkClick r:id="rId3"/>
              </a:rPr>
              <a:t>www.integraciya.org</a:t>
            </a:r>
            <a:r>
              <a:rPr lang="ru-RU" altLang="ru-RU">
                <a:latin typeface="Times New Roman" pitchFamily="18" charset="0"/>
                <a:cs typeface="Times New Roman" pitchFamily="18" charset="0"/>
              </a:rPr>
              <a:t>. Юридический адрес: 129090, Москва,                    ул. Щепкина, д. 22, оф. 21-22</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eaLnBrk="1" hangingPunct="1">
              <a:buFont typeface="Wingdings 2" pitchFamily="18" charset="2"/>
              <a:buChar char=""/>
            </a:pPr>
            <a:r>
              <a:rPr lang="ru-RU" altLang="ru-RU">
                <a:latin typeface="Times New Roman" pitchFamily="18" charset="0"/>
                <a:cs typeface="Times New Roman" pitchFamily="18" charset="0"/>
              </a:rPr>
              <a:t>Сайт конкурса: </a:t>
            </a:r>
            <a:r>
              <a:rPr lang="en-US" altLang="ru-RU">
                <a:latin typeface="Times New Roman" pitchFamily="18" charset="0"/>
                <a:cs typeface="Times New Roman" pitchFamily="18" charset="0"/>
                <a:hlinkClick r:id="rId4"/>
              </a:rPr>
              <a:t>http://integraciya.org/konkursy/obretennoe-pokolenie/</a:t>
            </a:r>
            <a:endParaRPr lang="ru-RU" altLang="ru-RU">
              <a:latin typeface="Times New Roman" pitchFamily="18" charset="0"/>
              <a:cs typeface="Times New Roman" pitchFamily="18" charset="0"/>
            </a:endParaRPr>
          </a:p>
          <a:p>
            <a:pPr marL="365125" indent="-282575"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44036" name="Рисунок 5"/>
          <p:cNvPicPr>
            <a:picLocks noChangeAspect="1"/>
          </p:cNvPicPr>
          <p:nvPr/>
        </p:nvPicPr>
        <p:blipFill>
          <a:blip r:embed="rId5" cstate="print"/>
          <a:srcRect/>
          <a:stretch>
            <a:fillRect/>
          </a:stretch>
        </p:blipFill>
        <p:spPr bwMode="auto">
          <a:xfrm>
            <a:off x="8027988" y="5753100"/>
            <a:ext cx="963612" cy="1008063"/>
          </a:xfrm>
          <a:prstGeom prst="rect">
            <a:avLst/>
          </a:prstGeom>
          <a:noFill/>
          <a:ln w="9525">
            <a:noFill/>
            <a:miter lim="800000"/>
            <a:headEnd/>
            <a:tailEnd/>
          </a:ln>
        </p:spPr>
      </p:pic>
      <p:pic>
        <p:nvPicPr>
          <p:cNvPr id="44037" name="Рисунок 6"/>
          <p:cNvPicPr>
            <a:picLocks noChangeAspect="1"/>
          </p:cNvPicPr>
          <p:nvPr/>
        </p:nvPicPr>
        <p:blipFill>
          <a:blip r:embed="rId6"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Заголовок 1"/>
          <p:cNvSpPr>
            <a:spLocks noGrp="1"/>
          </p:cNvSpPr>
          <p:nvPr>
            <p:ph type="title"/>
          </p:nvPr>
        </p:nvSpPr>
        <p:spPr>
          <a:xfrm>
            <a:off x="0" y="130175"/>
            <a:ext cx="9504363" cy="720725"/>
          </a:xfrm>
        </p:spPr>
        <p:txBody>
          <a:bodyPr/>
          <a:lstStyle/>
          <a:p>
            <a:pPr algn="ctr"/>
            <a:r>
              <a:rPr lang="ru-RU" altLang="ru-RU" sz="2600" b="1" smtClean="0">
                <a:latin typeface="Verdana" pitchFamily="34" charset="0"/>
                <a:ea typeface="Verdana" pitchFamily="34" charset="0"/>
                <a:cs typeface="Verdana" pitchFamily="34" charset="0"/>
              </a:rPr>
              <a:t>«ЮНОСТЬ, НАУКА, КУЛЬТУРА»</a:t>
            </a:r>
          </a:p>
        </p:txBody>
      </p:sp>
      <p:sp>
        <p:nvSpPr>
          <p:cNvPr id="45059" name="Прямоугольник 2"/>
          <p:cNvSpPr>
            <a:spLocks noChangeArrowheads="1"/>
          </p:cNvSpPr>
          <p:nvPr/>
        </p:nvSpPr>
        <p:spPr bwMode="auto">
          <a:xfrm>
            <a:off x="0" y="866775"/>
            <a:ext cx="8991600" cy="5910263"/>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16 марта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«Национальная система развития научной, творческой и инновационной деятельности молодежи России «ИНТЕГРАЦИЯ».</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a:t>
            </a:r>
            <a:r>
              <a:rPr lang="en-US" altLang="ru-RU">
                <a:latin typeface="Times New Roman" pitchFamily="18" charset="0"/>
                <a:cs typeface="Times New Roman" pitchFamily="18" charset="0"/>
              </a:rPr>
              <a:t> </a:t>
            </a:r>
            <a:r>
              <a:rPr lang="ru-RU" altLang="ru-RU">
                <a:latin typeface="Times New Roman" pitchFamily="18" charset="0"/>
                <a:cs typeface="Times New Roman" pitchFamily="18" charset="0"/>
              </a:rPr>
              <a:t> старшеклассники и студенты в возрасте от 14 до 25 лет, которые занимаются научной или исследовательской деятельностью.</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Призы: Дипломы и рекомендательные письма для поступления в ВУЗ.</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01.01.2020 – 16.03.2020 - заочный тур</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08.04.2020 – 10.04.2020 - очный тур (XLV Всероссийская конференция обучающихся)</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Почтовые реквизиты и средства связи Оргкомитета: 111675, Москва, ул.</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Дмитриевского, д. 7, офис № 7, НС «Интеграция», Оргкомитет Всероссийского конкурса «Юность, Наука, Культура»; телефоны: 8(495) 374-59-57 многоканальный; 8(495) 688-21-85, 8(495) 684-82-47. Время работы Оргкомитета с 9.00 до 18.00 по Московскому времени ежедневно (кроме субботы и воскресенья). E-mail: unost21@mail.ru</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Интернет – сайты: www.nauka21.com, www.integraciya.org.10</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Юридический адрес: 129090, Москва, ул. Щепкина, д. 22, оф. 21-22</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eaLnBrk="1" hangingPunct="1">
              <a:buFont typeface="Wingdings 2" pitchFamily="18" charset="2"/>
              <a:buChar char=""/>
            </a:pPr>
            <a:r>
              <a:rPr lang="ru-RU" altLang="ru-RU">
                <a:latin typeface="Times New Roman" pitchFamily="18" charset="0"/>
                <a:cs typeface="Times New Roman" pitchFamily="18" charset="0"/>
              </a:rPr>
              <a:t>Сайт конкурса: </a:t>
            </a:r>
            <a:r>
              <a:rPr lang="en-US" altLang="ru-RU">
                <a:latin typeface="Times New Roman" pitchFamily="18" charset="0"/>
                <a:cs typeface="Times New Roman" pitchFamily="18" charset="0"/>
                <a:hlinkClick r:id="rId2"/>
              </a:rPr>
              <a:t>http://integraciya.org/konkursy/yunost-nauka-kultura/</a:t>
            </a:r>
            <a:endParaRPr lang="ru-RU" altLang="ru-RU">
              <a:latin typeface="Times New Roman" pitchFamily="18" charset="0"/>
              <a:cs typeface="Times New Roman" pitchFamily="18" charset="0"/>
            </a:endParaRPr>
          </a:p>
          <a:p>
            <a:pPr marL="365125" indent="-282575"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45060"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45061"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Заголовок 1"/>
          <p:cNvSpPr>
            <a:spLocks noGrp="1"/>
          </p:cNvSpPr>
          <p:nvPr>
            <p:ph type="title"/>
          </p:nvPr>
        </p:nvSpPr>
        <p:spPr>
          <a:xfrm>
            <a:off x="-107950" y="476250"/>
            <a:ext cx="9504363" cy="720725"/>
          </a:xfrm>
        </p:spPr>
        <p:txBody>
          <a:bodyPr/>
          <a:lstStyle/>
          <a:p>
            <a:pPr algn="ctr"/>
            <a:r>
              <a:rPr lang="ru-RU" altLang="ru-RU" sz="2400" b="1" smtClean="0">
                <a:latin typeface="Verdana" pitchFamily="34" charset="0"/>
                <a:ea typeface="Verdana" pitchFamily="34" charset="0"/>
                <a:cs typeface="Verdana" pitchFamily="34" charset="0"/>
              </a:rPr>
              <a:t>Конкурс на лучшую научную работу студентов </a:t>
            </a:r>
            <a:br>
              <a:rPr lang="ru-RU" altLang="ru-RU" sz="2400" b="1" smtClean="0">
                <a:latin typeface="Verdana" pitchFamily="34" charset="0"/>
                <a:ea typeface="Verdana" pitchFamily="34" charset="0"/>
                <a:cs typeface="Verdana" pitchFamily="34" charset="0"/>
              </a:rPr>
            </a:br>
            <a:r>
              <a:rPr lang="ru-RU" altLang="ru-RU" sz="2400" b="1" smtClean="0">
                <a:latin typeface="Verdana" pitchFamily="34" charset="0"/>
                <a:ea typeface="Verdana" pitchFamily="34" charset="0"/>
                <a:cs typeface="Verdana" pitchFamily="34" charset="0"/>
              </a:rPr>
              <a:t>и школьников по гуманитарным наукам </a:t>
            </a:r>
            <a:br>
              <a:rPr lang="ru-RU" altLang="ru-RU" sz="2400" b="1" smtClean="0">
                <a:latin typeface="Verdana" pitchFamily="34" charset="0"/>
                <a:ea typeface="Verdana" pitchFamily="34" charset="0"/>
                <a:cs typeface="Verdana" pitchFamily="34" charset="0"/>
              </a:rPr>
            </a:br>
            <a:r>
              <a:rPr lang="ru-RU" altLang="ru-RU" sz="2400" b="1" smtClean="0">
                <a:latin typeface="Verdana" pitchFamily="34" charset="0"/>
                <a:ea typeface="Verdana" pitchFamily="34" charset="0"/>
                <a:cs typeface="Verdana" pitchFamily="34" charset="0"/>
              </a:rPr>
              <a:t>«ВЕЛЕНИЕ ВРЕМЕНИ»</a:t>
            </a:r>
          </a:p>
        </p:txBody>
      </p:sp>
      <p:sp>
        <p:nvSpPr>
          <p:cNvPr id="46083" name="Прямоугольник 2"/>
          <p:cNvSpPr>
            <a:spLocks noChangeArrowheads="1"/>
          </p:cNvSpPr>
          <p:nvPr/>
        </p:nvSpPr>
        <p:spPr bwMode="auto">
          <a:xfrm>
            <a:off x="0" y="1196975"/>
            <a:ext cx="8991600" cy="4802188"/>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16 марта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«Национальная система развития научной, творческой и инновационной деятельности молодежи России «ИНТЕГРАЦИЯ».</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a:t>
            </a:r>
            <a:r>
              <a:rPr lang="en-US" altLang="ru-RU">
                <a:latin typeface="Times New Roman" pitchFamily="18" charset="0"/>
                <a:cs typeface="Times New Roman" pitchFamily="18" charset="0"/>
              </a:rPr>
              <a:t> </a:t>
            </a:r>
            <a:r>
              <a:rPr lang="ru-RU" altLang="ru-RU">
                <a:latin typeface="Times New Roman" pitchFamily="18" charset="0"/>
                <a:cs typeface="Times New Roman" pitchFamily="18" charset="0"/>
              </a:rPr>
              <a:t> старшеклассники и студенты в возрасте от 14 до 25 лет, которые занимаются научной или исследовательской деятельностью.</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Призы: Дипломы и рекомендательные письма для поступления в ВУЗ.</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01.01.2020 – 16.03.2020 - заочный тур</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08.04.2020 – 10.04.2020 - очный тур (V</a:t>
            </a:r>
            <a:r>
              <a:rPr lang="en-US" altLang="ru-RU">
                <a:latin typeface="Times New Roman" pitchFamily="18" charset="0"/>
                <a:cs typeface="Times New Roman" pitchFamily="18" charset="0"/>
              </a:rPr>
              <a:t>III</a:t>
            </a:r>
            <a:r>
              <a:rPr lang="ru-RU" altLang="ru-RU">
                <a:latin typeface="Times New Roman" pitchFamily="18" charset="0"/>
                <a:cs typeface="Times New Roman" pitchFamily="18" charset="0"/>
              </a:rPr>
              <a:t> Всероссийская конференция обучающихся)</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Реквизиты и средства связи Оргкомитета: 111675, Москва, ул. Дмитриевского, д. 7, офис № 7. НС «Интеграция», Оргкомитет Всероссийского конкурса «ВЕЛЕНИЕ ВРЕМЕНИ»; телефоны: 8(495) 374-59-57 многоканальный; 8(495) 688-21-85, 8(495) 684-82-47. E-mail: nauka21@mail.ru основной адрес; velenievremeni@ma</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eaLnBrk="1" hangingPunct="1">
              <a:buFont typeface="Wingdings 2" pitchFamily="18" charset="2"/>
              <a:buChar char=""/>
            </a:pPr>
            <a:r>
              <a:rPr lang="ru-RU" altLang="ru-RU">
                <a:latin typeface="Times New Roman" pitchFamily="18" charset="0"/>
                <a:cs typeface="Times New Roman" pitchFamily="18" charset="0"/>
              </a:rPr>
              <a:t>Сайт конкурса: </a:t>
            </a:r>
            <a:r>
              <a:rPr lang="en-US" altLang="ru-RU">
                <a:latin typeface="Times New Roman" pitchFamily="18" charset="0"/>
                <a:cs typeface="Times New Roman" pitchFamily="18" charset="0"/>
                <a:hlinkClick r:id="rId2"/>
              </a:rPr>
              <a:t>http://integraciya.org/konkursy/velenie-vremeni/</a:t>
            </a:r>
            <a:endParaRPr lang="ru-RU" altLang="ru-RU">
              <a:latin typeface="Times New Roman" pitchFamily="18" charset="0"/>
              <a:cs typeface="Times New Roman" pitchFamily="18" charset="0"/>
            </a:endParaRPr>
          </a:p>
          <a:p>
            <a:pPr marL="365125" indent="-282575"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46084"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46085"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Заголовок 1"/>
          <p:cNvSpPr>
            <a:spLocks noGrp="1"/>
          </p:cNvSpPr>
          <p:nvPr>
            <p:ph type="title"/>
          </p:nvPr>
        </p:nvSpPr>
        <p:spPr>
          <a:xfrm>
            <a:off x="-107950" y="214313"/>
            <a:ext cx="9531350" cy="720725"/>
          </a:xfrm>
        </p:spPr>
        <p:txBody>
          <a:bodyPr/>
          <a:lstStyle/>
          <a:p>
            <a:pPr algn="ctr"/>
            <a:r>
              <a:rPr lang="ru-RU" altLang="ru-RU" sz="2800" b="1" smtClean="0">
                <a:latin typeface="Verdana" pitchFamily="34" charset="0"/>
                <a:ea typeface="Verdana" pitchFamily="34" charset="0"/>
                <a:cs typeface="Verdana" pitchFamily="34" charset="0"/>
              </a:rPr>
              <a:t>Международный конкурс минутных</a:t>
            </a:r>
            <a:br>
              <a:rPr lang="ru-RU" altLang="ru-RU" sz="2800" b="1" smtClean="0">
                <a:latin typeface="Verdana" pitchFamily="34" charset="0"/>
                <a:ea typeface="Verdana" pitchFamily="34" charset="0"/>
                <a:cs typeface="Verdana" pitchFamily="34" charset="0"/>
              </a:rPr>
            </a:br>
            <a:r>
              <a:rPr lang="ru-RU" altLang="ru-RU" sz="2800" b="1" smtClean="0">
                <a:latin typeface="Verdana" pitchFamily="34" charset="0"/>
                <a:ea typeface="Verdana" pitchFamily="34" charset="0"/>
                <a:cs typeface="Verdana" pitchFamily="34" charset="0"/>
              </a:rPr>
              <a:t> видеороликов VIDEOMINUTO</a:t>
            </a:r>
          </a:p>
        </p:txBody>
      </p:sp>
      <p:sp>
        <p:nvSpPr>
          <p:cNvPr id="47107" name="Прямоугольник 2"/>
          <p:cNvSpPr>
            <a:spLocks noChangeArrowheads="1"/>
          </p:cNvSpPr>
          <p:nvPr/>
        </p:nvSpPr>
        <p:spPr bwMode="auto">
          <a:xfrm>
            <a:off x="-7938" y="1079500"/>
            <a:ext cx="8991601" cy="4524375"/>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20 марта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Университет Сарагосы в сотрудничестве с CineMaremagnum (Испания).</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 все желающие.</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Призы: Победитель получит премию в размере 700 евро.</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Каждый участник может подать от 1 до 5 работ длительностью 1 минуту (60 секунд), включая титры. Тема видео может быть любая, как и техническое исполнение. Работы, представленные на языке, отличном от испанского, должны быть сопровождены субтитрами на испанском или английском языке.</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Для участия нужно заполнить форму заявки и загрузить видео на www.wetransfer.com на адрес </a:t>
            </a:r>
            <a:r>
              <a:rPr lang="ru-RU" altLang="ru-RU">
                <a:latin typeface="Times New Roman" pitchFamily="18" charset="0"/>
                <a:cs typeface="Times New Roman" pitchFamily="18" charset="0"/>
                <a:hlinkClick r:id="rId2"/>
              </a:rPr>
              <a:t>uzcultur@unizar.es</a:t>
            </a: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Сайт конкурса: </a:t>
            </a:r>
            <a:r>
              <a:rPr lang="en-US" altLang="ru-RU">
                <a:latin typeface="Times New Roman" pitchFamily="18" charset="0"/>
                <a:cs typeface="Times New Roman" pitchFamily="18" charset="0"/>
                <a:hlinkClick r:id="rId3"/>
              </a:rPr>
              <a:t>https://cultura.unizar.es/regulations-videominute-international-contest</a:t>
            </a: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47108" name="Рисунок 5"/>
          <p:cNvPicPr>
            <a:picLocks noChangeAspect="1"/>
          </p:cNvPicPr>
          <p:nvPr/>
        </p:nvPicPr>
        <p:blipFill>
          <a:blip r:embed="rId4" cstate="print"/>
          <a:srcRect/>
          <a:stretch>
            <a:fillRect/>
          </a:stretch>
        </p:blipFill>
        <p:spPr bwMode="auto">
          <a:xfrm>
            <a:off x="8027988" y="5753100"/>
            <a:ext cx="963612" cy="1008063"/>
          </a:xfrm>
          <a:prstGeom prst="rect">
            <a:avLst/>
          </a:prstGeom>
          <a:noFill/>
          <a:ln w="9525">
            <a:noFill/>
            <a:miter lim="800000"/>
            <a:headEnd/>
            <a:tailEnd/>
          </a:ln>
        </p:spPr>
      </p:pic>
      <p:pic>
        <p:nvPicPr>
          <p:cNvPr id="47109" name="Рисунок 6"/>
          <p:cNvPicPr>
            <a:picLocks noChangeAspect="1"/>
          </p:cNvPicPr>
          <p:nvPr/>
        </p:nvPicPr>
        <p:blipFill>
          <a:blip r:embed="rId5"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Заголовок 1"/>
          <p:cNvSpPr>
            <a:spLocks noGrp="1"/>
          </p:cNvSpPr>
          <p:nvPr>
            <p:ph type="title"/>
          </p:nvPr>
        </p:nvSpPr>
        <p:spPr>
          <a:xfrm>
            <a:off x="0" y="277813"/>
            <a:ext cx="9504363" cy="720725"/>
          </a:xfrm>
        </p:spPr>
        <p:txBody>
          <a:bodyPr/>
          <a:lstStyle/>
          <a:p>
            <a:pPr algn="ctr"/>
            <a:r>
              <a:rPr lang="ru-RU" altLang="ru-RU" sz="2400" b="1" smtClean="0">
                <a:latin typeface="Verdana" pitchFamily="34" charset="0"/>
                <a:ea typeface="Verdana" pitchFamily="34" charset="0"/>
                <a:cs typeface="Verdana" pitchFamily="34" charset="0"/>
              </a:rPr>
              <a:t>Детский конкурс научно-исследовательских и творческих работ «ПЕРВЫЕ ШАГИ В НАУКЕ»</a:t>
            </a:r>
          </a:p>
        </p:txBody>
      </p:sp>
      <p:sp>
        <p:nvSpPr>
          <p:cNvPr id="48131" name="Прямоугольник 2"/>
          <p:cNvSpPr>
            <a:spLocks noChangeArrowheads="1"/>
          </p:cNvSpPr>
          <p:nvPr/>
        </p:nvSpPr>
        <p:spPr bwMode="auto">
          <a:xfrm>
            <a:off x="0" y="1125538"/>
            <a:ext cx="8991600" cy="5908675"/>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30 марта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«Национальная система развития научной, творческой и инновационной деятельности молодежи России «ИНТЕГРАЦИЯ».</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 школьники в возрасте от 7 до 14 лет, которые занимаются научной или исследовательской деятельностью.</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Призы: Дипломы и рекомендательные письма для поступления в ВУЗ.</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01.02.2020 – 30.03.2020 - заочный тур</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22.04.2020 – 24.04.2020 - очный тур (XXV Всероссийская детская конференция)</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 Юридический адрес Организатора: 129090, г. Москва, ул. Щепкина, д. 22, офис 21-22, НС «Интеграция». Почтовый и фактический адрес Оргкомитета: 111675, Москва, ул. Дмитриевского, д. 7, оф. 7. E-mail: vmestev21vek@yandex.ru - для конкурсных работ и вопросов.</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Телефоны НС «Интеграция»: (495) 374-59-57 многоканальный; 688-21-85; 684-82-47.</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Время работы Оргкомитета с 9.00 до 18.00 по Московскому времени ежедневно (кроме субботы и воскресенья). Интернет-сайты: www.integraciya.org, </a:t>
            </a:r>
            <a:r>
              <a:rPr lang="ru-RU" altLang="ru-RU">
                <a:latin typeface="Times New Roman" pitchFamily="18" charset="0"/>
                <a:cs typeface="Times New Roman" pitchFamily="18" charset="0"/>
                <a:hlinkClick r:id="rId2"/>
              </a:rPr>
              <a:t>www.nauka21.com</a:t>
            </a:r>
            <a:r>
              <a:rPr lang="ru-RU" altLang="ru-RU">
                <a:latin typeface="Times New Roman" pitchFamily="18" charset="0"/>
                <a:cs typeface="Times New Roman" pitchFamily="18" charset="0"/>
              </a:rPr>
              <a:t>.</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eaLnBrk="1" hangingPunct="1">
              <a:buFont typeface="Wingdings 2" pitchFamily="18" charset="2"/>
              <a:buChar char=""/>
            </a:pPr>
            <a:r>
              <a:rPr lang="ru-RU" altLang="ru-RU">
                <a:latin typeface="Times New Roman" pitchFamily="18" charset="0"/>
                <a:cs typeface="Times New Roman" pitchFamily="18" charset="0"/>
              </a:rPr>
              <a:t>Сайт конкурса: </a:t>
            </a:r>
            <a:r>
              <a:rPr lang="en-US" altLang="ru-RU">
                <a:latin typeface="Times New Roman" pitchFamily="18" charset="0"/>
                <a:cs typeface="Times New Roman" pitchFamily="18" charset="0"/>
                <a:hlinkClick r:id="rId3"/>
              </a:rPr>
              <a:t>http://integraciya.org/konkursy/pervye-shagi-v-nauke/</a:t>
            </a:r>
            <a:endParaRPr lang="ru-RU" altLang="ru-RU">
              <a:latin typeface="Times New Roman" pitchFamily="18" charset="0"/>
              <a:cs typeface="Times New Roman" pitchFamily="18" charset="0"/>
            </a:endParaRPr>
          </a:p>
          <a:p>
            <a:pPr marL="365125" indent="-282575"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48132" name="Рисунок 5"/>
          <p:cNvPicPr>
            <a:picLocks noChangeAspect="1"/>
          </p:cNvPicPr>
          <p:nvPr/>
        </p:nvPicPr>
        <p:blipFill>
          <a:blip r:embed="rId4" cstate="print"/>
          <a:srcRect/>
          <a:stretch>
            <a:fillRect/>
          </a:stretch>
        </p:blipFill>
        <p:spPr bwMode="auto">
          <a:xfrm>
            <a:off x="8027988" y="5753100"/>
            <a:ext cx="963612" cy="1008063"/>
          </a:xfrm>
          <a:prstGeom prst="rect">
            <a:avLst/>
          </a:prstGeom>
          <a:noFill/>
          <a:ln w="9525">
            <a:noFill/>
            <a:miter lim="800000"/>
            <a:headEnd/>
            <a:tailEnd/>
          </a:ln>
        </p:spPr>
      </p:pic>
      <p:pic>
        <p:nvPicPr>
          <p:cNvPr id="48133" name="Рисунок 6"/>
          <p:cNvPicPr>
            <a:picLocks noChangeAspect="1"/>
          </p:cNvPicPr>
          <p:nvPr/>
        </p:nvPicPr>
        <p:blipFill>
          <a:blip r:embed="rId5"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Заголовок 1"/>
          <p:cNvSpPr>
            <a:spLocks noGrp="1"/>
          </p:cNvSpPr>
          <p:nvPr>
            <p:ph type="title"/>
          </p:nvPr>
        </p:nvSpPr>
        <p:spPr>
          <a:xfrm>
            <a:off x="-12700" y="227013"/>
            <a:ext cx="9144000" cy="720725"/>
          </a:xfrm>
        </p:spPr>
        <p:txBody>
          <a:bodyPr/>
          <a:lstStyle/>
          <a:p>
            <a:pPr algn="ctr"/>
            <a:r>
              <a:rPr lang="ru-RU" altLang="ru-RU" sz="2400" b="1" smtClean="0">
                <a:latin typeface="Verdana" pitchFamily="34" charset="0"/>
                <a:ea typeface="Verdana" pitchFamily="34" charset="0"/>
                <a:cs typeface="Verdana" pitchFamily="34" charset="0"/>
              </a:rPr>
              <a:t>Международный конкурс студенческих </a:t>
            </a:r>
            <a:br>
              <a:rPr lang="ru-RU" altLang="ru-RU" sz="2400" b="1" smtClean="0">
                <a:latin typeface="Verdana" pitchFamily="34" charset="0"/>
                <a:ea typeface="Verdana" pitchFamily="34" charset="0"/>
                <a:cs typeface="Verdana" pitchFamily="34" charset="0"/>
              </a:rPr>
            </a:br>
            <a:r>
              <a:rPr lang="ru-RU" altLang="ru-RU" sz="2400" b="1" smtClean="0">
                <a:latin typeface="Verdana" pitchFamily="34" charset="0"/>
                <a:ea typeface="Verdana" pitchFamily="34" charset="0"/>
                <a:cs typeface="Verdana" pitchFamily="34" charset="0"/>
              </a:rPr>
              <a:t>проектов MARÉ-CIDADE</a:t>
            </a:r>
          </a:p>
        </p:txBody>
      </p:sp>
      <p:sp>
        <p:nvSpPr>
          <p:cNvPr id="49155" name="Прямоугольник 2"/>
          <p:cNvSpPr>
            <a:spLocks noChangeArrowheads="1"/>
          </p:cNvSpPr>
          <p:nvPr/>
        </p:nvSpPr>
        <p:spPr bwMode="auto">
          <a:xfrm>
            <a:off x="-12700" y="1074738"/>
            <a:ext cx="8991600" cy="5354637"/>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30 марта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Институт архитектуры Бразилии (</a:t>
            </a:r>
            <a:r>
              <a:rPr lang="en-US" altLang="ru-RU">
                <a:latin typeface="Times New Roman" pitchFamily="18" charset="0"/>
                <a:cs typeface="Times New Roman" pitchFamily="18" charset="0"/>
              </a:rPr>
              <a:t>IAB)</a:t>
            </a: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 студенты очных программ архитектурных вузов со всего мира. Кроме того, принять участие могут и мультидисциплинарные команды, в которых студенты-архитекторы или градостроители выступают авторами или соавторами проекта. Учащиеся других дисциплин могут зарегистрироваться в качестве членов команды, сотрудников или консультантов. В команде могут состоять от 1 до 5 участников-студентов и от до 2 консультантов.</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Призы: Первое место – 3,000€, Второе место – 2,000€, Третье место – 1,000€.</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Участникам предстоит разработать концепцию развития Complexo da Maré — одного из крупнейших неформальных поселений в Рио-де-Жанейро, расположенного между оживленной автомагистралью (Avenida Brasil) и кластером фавел (Complexo da Maré). Эта территория в настоящее время занята складами и промышленными зданиями, большинство из которых заброшены. От конкурсантов ожидают решений по интеграции района Maré-Cidade в город, которые бы способствовали устойчивому развитию города и помогли бы сделать его инклюзивным и безопасным.</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Сайт конкурса: </a:t>
            </a:r>
            <a:r>
              <a:rPr lang="en-US" altLang="ru-RU">
                <a:latin typeface="Times New Roman" pitchFamily="18" charset="0"/>
                <a:cs typeface="Times New Roman" pitchFamily="18" charset="0"/>
                <a:hlinkClick r:id="rId2"/>
              </a:rPr>
              <a:t>http://uar.ru/contests/konkurs-studencheskikh-proektov/</a:t>
            </a: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49156"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49157"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Заголовок 1"/>
          <p:cNvSpPr>
            <a:spLocks noGrp="1"/>
          </p:cNvSpPr>
          <p:nvPr>
            <p:ph type="title"/>
          </p:nvPr>
        </p:nvSpPr>
        <p:spPr>
          <a:xfrm>
            <a:off x="-11113" y="333375"/>
            <a:ext cx="9531351" cy="720725"/>
          </a:xfrm>
        </p:spPr>
        <p:txBody>
          <a:bodyPr/>
          <a:lstStyle/>
          <a:p>
            <a:pPr algn="ctr"/>
            <a:r>
              <a:rPr lang="ru-RU" altLang="ru-RU" b="1" smtClean="0">
                <a:latin typeface="Verdana" pitchFamily="34" charset="0"/>
                <a:ea typeface="Verdana" pitchFamily="34" charset="0"/>
                <a:cs typeface="Verdana" pitchFamily="34" charset="0"/>
              </a:rPr>
              <a:t>Конкурс экологических проектов </a:t>
            </a:r>
            <a:br>
              <a:rPr lang="ru-RU" altLang="ru-RU" b="1" smtClean="0">
                <a:latin typeface="Verdana" pitchFamily="34" charset="0"/>
                <a:ea typeface="Verdana" pitchFamily="34" charset="0"/>
                <a:cs typeface="Verdana" pitchFamily="34" charset="0"/>
              </a:rPr>
            </a:br>
            <a:r>
              <a:rPr lang="ru-RU" altLang="ru-RU" b="1" smtClean="0">
                <a:latin typeface="Verdana" pitchFamily="34" charset="0"/>
                <a:ea typeface="Verdana" pitchFamily="34" charset="0"/>
                <a:cs typeface="Verdana" pitchFamily="34" charset="0"/>
              </a:rPr>
              <a:t>"Природа ждет героев"</a:t>
            </a:r>
          </a:p>
        </p:txBody>
      </p:sp>
      <p:sp>
        <p:nvSpPr>
          <p:cNvPr id="13315" name="Прямоугольник 2"/>
          <p:cNvSpPr>
            <a:spLocks noChangeArrowheads="1"/>
          </p:cNvSpPr>
          <p:nvPr/>
        </p:nvSpPr>
        <p:spPr bwMode="auto">
          <a:xfrm>
            <a:off x="-20638" y="1054100"/>
            <a:ext cx="8991601" cy="5584825"/>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Дата окончания приема заявок: 20 января 2020 года.</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Организаторы: Бренд </a:t>
            </a:r>
            <a:r>
              <a:rPr lang="en-US" altLang="ru-RU" sz="1700">
                <a:latin typeface="Times New Roman" pitchFamily="18" charset="0"/>
                <a:cs typeface="Times New Roman" pitchFamily="18" charset="0"/>
              </a:rPr>
              <a:t>Timberland</a:t>
            </a:r>
            <a:r>
              <a:rPr lang="ru-RU" altLang="ru-RU" sz="1700">
                <a:latin typeface="Times New Roman" pitchFamily="18" charset="0"/>
                <a:cs typeface="Times New Roman" pitchFamily="18" charset="0"/>
              </a:rPr>
              <a:t>.</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К участию приглашаются граждане Российской Федерации в возрасте от 18 лет.</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Призы: ОБЩИЙ ПРИЗОВОЙ ФОНД — более 1 000 000 рублей, а также призы и подарки от бренда Timberland и организаторов.</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Приглашаем вас принять участие в конкурсе, направленном на поддержку экологических инициатив. Бренд Timberland выберет и поддержит развитие наиболее перспективных проектов, цель которых улучшение окружающей среды и жизни людей. Это могут быть проекты на стадии реализации с видимыми результатами, перспективные стартапы, находящиеся на стадии проработанной идеи и имеющие четкий план по запуску и развитию.</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Жюри конкурса   составе представителей команды Timberland, а также приглашенных экспертов оценит проекты всех претендентов и выберет наиболее достойных и перспективных в рамках двух номинаций:</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 Охрана природы и экологии России</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 Освещение экологических проблем через искусство</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Скачайте анкету по ссылке ниже, расскажите подробнее про свой проект и станьте Героем Timberland!</a:t>
            </a:r>
          </a:p>
          <a:p>
            <a:pPr marL="365125" indent="-282575" algn="just" eaLnBrk="1" hangingPunct="1">
              <a:buFont typeface="Wingdings 2" pitchFamily="18" charset="2"/>
              <a:buChar char=""/>
            </a:pPr>
            <a:endParaRPr lang="ru-RU" altLang="ru-RU" sz="1700">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Сайт конкурса </a:t>
            </a:r>
            <a:r>
              <a:rPr lang="en-US" altLang="ru-RU" sz="1700">
                <a:latin typeface="Times New Roman" pitchFamily="18" charset="0"/>
                <a:cs typeface="Times New Roman" pitchFamily="18" charset="0"/>
                <a:hlinkClick r:id="rId2"/>
              </a:rPr>
              <a:t>https://timberland.ru/landing/nature-needs-heroes/</a:t>
            </a:r>
            <a:endParaRPr lang="ru-RU" altLang="ru-RU" sz="1700">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sz="1700">
              <a:latin typeface="Times New Roman" pitchFamily="18" charset="0"/>
              <a:cs typeface="Times New Roman" pitchFamily="18" charset="0"/>
            </a:endParaRPr>
          </a:p>
        </p:txBody>
      </p:sp>
      <p:pic>
        <p:nvPicPr>
          <p:cNvPr id="13316"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13317"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Заголовок 1"/>
          <p:cNvSpPr>
            <a:spLocks noGrp="1"/>
          </p:cNvSpPr>
          <p:nvPr>
            <p:ph type="title"/>
          </p:nvPr>
        </p:nvSpPr>
        <p:spPr>
          <a:xfrm>
            <a:off x="-180975" y="352425"/>
            <a:ext cx="9504363" cy="720725"/>
          </a:xfrm>
        </p:spPr>
        <p:txBody>
          <a:bodyPr/>
          <a:lstStyle/>
          <a:p>
            <a:pPr algn="ctr"/>
            <a:r>
              <a:rPr lang="ru-RU" altLang="ru-RU" sz="2400" b="1" smtClean="0">
                <a:latin typeface="Verdana" pitchFamily="34" charset="0"/>
                <a:ea typeface="Verdana" pitchFamily="34" charset="0"/>
                <a:cs typeface="Verdana" pitchFamily="34" charset="0"/>
              </a:rPr>
              <a:t>Всероссийский конкурс социальных проектов «Инносоциум»</a:t>
            </a:r>
          </a:p>
        </p:txBody>
      </p:sp>
      <p:sp>
        <p:nvSpPr>
          <p:cNvPr id="50179" name="Прямоугольник 2"/>
          <p:cNvSpPr>
            <a:spLocks noChangeArrowheads="1"/>
          </p:cNvSpPr>
          <p:nvPr/>
        </p:nvSpPr>
        <p:spPr bwMode="auto">
          <a:xfrm>
            <a:off x="0" y="1125538"/>
            <a:ext cx="8991600" cy="4524375"/>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31 марта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дирекция социальных программ фонда «Росконгресс» и благотворительный фонд «Искусство, наука и спорт»</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 физические лица-студенческие коллективы</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Призы: Победители награждаются премией до 500 000 тысяч рублей.</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Номинации:</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ЖЕНСКОЕ ЛИДЕРСТВО (Партнер — компания Mars)</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РАЗВИТИЕ ТЕРРИТОРИЙ (Партнер – компания ЕВРАЗ)</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КУЛЬТУРА: РЕГИОНАЛЬНЫЕ ИНИЦИАТИВЫ (Партнер – Благотворительный фонд)</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Сайт конкурса: </a:t>
            </a:r>
            <a:r>
              <a:rPr lang="en-US" altLang="ru-RU">
                <a:latin typeface="Times New Roman" pitchFamily="18" charset="0"/>
                <a:cs typeface="Times New Roman" pitchFamily="18" charset="0"/>
                <a:hlinkClick r:id="rId2"/>
              </a:rPr>
              <a:t>https://innosocium.ru/categories/</a:t>
            </a: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50180"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50181"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Заголовок 1"/>
          <p:cNvSpPr>
            <a:spLocks noGrp="1"/>
          </p:cNvSpPr>
          <p:nvPr>
            <p:ph type="title"/>
          </p:nvPr>
        </p:nvSpPr>
        <p:spPr>
          <a:xfrm>
            <a:off x="0" y="277813"/>
            <a:ext cx="9504363" cy="720725"/>
          </a:xfrm>
        </p:spPr>
        <p:txBody>
          <a:bodyPr/>
          <a:lstStyle/>
          <a:p>
            <a:pPr algn="ctr"/>
            <a:r>
              <a:rPr lang="ru-RU" altLang="ru-RU" sz="2400" b="1" smtClean="0">
                <a:latin typeface="Verdana" pitchFamily="34" charset="0"/>
                <a:ea typeface="Verdana" pitchFamily="34" charset="0"/>
                <a:cs typeface="Verdana" pitchFamily="34" charset="0"/>
              </a:rPr>
              <a:t>Конкурс короткометражных фильмов о воде </a:t>
            </a:r>
            <a:br>
              <a:rPr lang="ru-RU" altLang="ru-RU" sz="2400" b="1" smtClean="0">
                <a:latin typeface="Verdana" pitchFamily="34" charset="0"/>
                <a:ea typeface="Verdana" pitchFamily="34" charset="0"/>
                <a:cs typeface="Verdana" pitchFamily="34" charset="0"/>
              </a:rPr>
            </a:br>
            <a:r>
              <a:rPr lang="ru-RU" altLang="ru-RU" sz="2400" b="1" smtClean="0">
                <a:latin typeface="Verdana" pitchFamily="34" charset="0"/>
                <a:ea typeface="Verdana" pitchFamily="34" charset="0"/>
                <a:cs typeface="Verdana" pitchFamily="34" charset="0"/>
              </a:rPr>
              <a:t>We Are Water.</a:t>
            </a:r>
          </a:p>
        </p:txBody>
      </p:sp>
      <p:sp>
        <p:nvSpPr>
          <p:cNvPr id="51203" name="Прямоугольник 2"/>
          <p:cNvSpPr>
            <a:spLocks noChangeArrowheads="1"/>
          </p:cNvSpPr>
          <p:nvPr/>
        </p:nvSpPr>
        <p:spPr bwMode="auto">
          <a:xfrm>
            <a:off x="0" y="1125538"/>
            <a:ext cx="8991600" cy="4800600"/>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02 апреля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a:t>
            </a:r>
            <a:r>
              <a:rPr lang="en-US" altLang="ru-RU">
                <a:latin typeface="Times New Roman" pitchFamily="18" charset="0"/>
                <a:cs typeface="Times New Roman" pitchFamily="18" charset="0"/>
              </a:rPr>
              <a:t>Фонд We Are Water (Испания).</a:t>
            </a: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 все желающие, достигшие возраста 18 лет.</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Призы: Денежная премия победителю в каждой номинации — 3000 евро.</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 зрительских симпатий — 1000 евро.</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Длина фильма должна составлять 1-3 минуты. Аудио или тексты, при наличии в фильме, должны быть на английском или сопровождаться субтитрами на английском языке. Начало и конец ролика должны начинаться и заканчиваться официальными титульными листами конкурса.</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Работы с заявкой загружаются через официальный сайт конкурса, необходима регистрация.</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eaLnBrk="1" hangingPunct="1">
              <a:buFont typeface="Wingdings 2" pitchFamily="18" charset="2"/>
              <a:buChar char=""/>
            </a:pPr>
            <a:r>
              <a:rPr lang="ru-RU" altLang="ru-RU">
                <a:latin typeface="Times New Roman" pitchFamily="18" charset="0"/>
                <a:cs typeface="Times New Roman" pitchFamily="18" charset="0"/>
              </a:rPr>
              <a:t>Сайт конкурса: </a:t>
            </a:r>
            <a:r>
              <a:rPr lang="en-US" altLang="ru-RU">
                <a:latin typeface="Times New Roman" pitchFamily="18" charset="0"/>
                <a:cs typeface="Times New Roman" pitchFamily="18" charset="0"/>
              </a:rPr>
              <a:t> </a:t>
            </a:r>
            <a:r>
              <a:rPr lang="en-US" altLang="ru-RU">
                <a:latin typeface="Times New Roman" pitchFamily="18" charset="0"/>
                <a:cs typeface="Times New Roman" pitchFamily="18" charset="0"/>
                <a:hlinkClick r:id="rId2"/>
              </a:rPr>
              <a:t>https://filmfestival.wearewater.org/en/about_302911</a:t>
            </a:r>
            <a:endParaRPr lang="ru-RU" altLang="ru-RU">
              <a:latin typeface="Times New Roman" pitchFamily="18" charset="0"/>
              <a:cs typeface="Times New Roman" pitchFamily="18" charset="0"/>
            </a:endParaRPr>
          </a:p>
          <a:p>
            <a:pPr marL="365125" indent="-282575"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51204"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51205"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Заголовок 1"/>
          <p:cNvSpPr>
            <a:spLocks noGrp="1"/>
          </p:cNvSpPr>
          <p:nvPr>
            <p:ph type="title"/>
          </p:nvPr>
        </p:nvSpPr>
        <p:spPr>
          <a:xfrm>
            <a:off x="-107950" y="277813"/>
            <a:ext cx="9531350" cy="720725"/>
          </a:xfrm>
        </p:spPr>
        <p:txBody>
          <a:bodyPr/>
          <a:lstStyle/>
          <a:p>
            <a:pPr algn="ctr"/>
            <a:r>
              <a:rPr lang="ru-RU" altLang="ru-RU" sz="2800" b="1" smtClean="0">
                <a:latin typeface="Verdana" pitchFamily="34" charset="0"/>
                <a:ea typeface="Verdana" pitchFamily="34" charset="0"/>
                <a:cs typeface="Verdana" pitchFamily="34" charset="0"/>
              </a:rPr>
              <a:t>Конкурс авторов и иллюстраторов </a:t>
            </a:r>
            <a:br>
              <a:rPr lang="ru-RU" altLang="ru-RU" sz="2800" b="1" smtClean="0">
                <a:latin typeface="Verdana" pitchFamily="34" charset="0"/>
                <a:ea typeface="Verdana" pitchFamily="34" charset="0"/>
                <a:cs typeface="Verdana" pitchFamily="34" charset="0"/>
              </a:rPr>
            </a:br>
            <a:r>
              <a:rPr lang="ru-RU" altLang="ru-RU" sz="2800" b="1" smtClean="0">
                <a:latin typeface="Verdana" pitchFamily="34" charset="0"/>
                <a:ea typeface="Verdana" pitchFamily="34" charset="0"/>
                <a:cs typeface="Verdana" pitchFamily="34" charset="0"/>
              </a:rPr>
              <a:t>«Новая детская книга» 2020</a:t>
            </a:r>
          </a:p>
        </p:txBody>
      </p:sp>
      <p:sp>
        <p:nvSpPr>
          <p:cNvPr id="52227" name="Прямоугольник 2"/>
          <p:cNvSpPr>
            <a:spLocks noChangeArrowheads="1"/>
          </p:cNvSpPr>
          <p:nvPr/>
        </p:nvSpPr>
        <p:spPr bwMode="auto">
          <a:xfrm>
            <a:off x="0" y="993775"/>
            <a:ext cx="8991600" cy="5584825"/>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Дата окончания приема заявок: 10 апреля 2020 года.</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Организаторы: Издательство «РОСМЭН»</a:t>
            </a:r>
            <a:r>
              <a:rPr lang="en-US" altLang="ru-RU" sz="1700">
                <a:latin typeface="Times New Roman" pitchFamily="18" charset="0"/>
                <a:cs typeface="Times New Roman" pitchFamily="18" charset="0"/>
              </a:rPr>
              <a:t>.</a:t>
            </a:r>
            <a:endParaRPr lang="ru-RU" altLang="ru-RU" sz="1700">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К участию приглашаются</a:t>
            </a:r>
            <a:r>
              <a:rPr lang="en-US" altLang="ru-RU" sz="1700">
                <a:latin typeface="Times New Roman" pitchFamily="18" charset="0"/>
                <a:cs typeface="Times New Roman" pitchFamily="18" charset="0"/>
              </a:rPr>
              <a:t> </a:t>
            </a:r>
            <a:r>
              <a:rPr lang="ru-RU" altLang="ru-RU" sz="1700">
                <a:latin typeface="Times New Roman" pitchFamily="18" charset="0"/>
                <a:cs typeface="Times New Roman" pitchFamily="18" charset="0"/>
              </a:rPr>
              <a:t>все желающие авторы и художники.</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Призы: Все лауреаты конкурса (авторы произведений, занявших 1, 2 и 3 места в номинациях конкурса) награждаются дипломами. Победители номинаций награждаются памятными статуэтками.</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Лауреаты конкурса в номинации «Новая детская иллюстрация» (иллюстраторы, занявшие 1, 2 и 3 места) награждаются дипломами. Победитель номинации награждается памятной статуэткой.</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Победителям во всех основных номинациях конкурса издательство «РОСМЭН» предлагает заключить контракт на публикацию их произведений.</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Победителю в номинации «Новая детская иллюстрация» издательство «РОСМЭН» предлагает заключить контракт на иллюстрирование одной из книг издательства. Издательство рассматривает авторов поступивших работ в качестве потенциальных участников будущих креативных проектов издательства.</a:t>
            </a: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На конкурс иллюстраций выдвигаются макеты и обложки детских книг. К рассмотрению принимаются как ранее публиковавшиеся книги, так и не публиковавшиеся. Дизайнер обязан предлагать на конкурс только собственные работы.</a:t>
            </a:r>
          </a:p>
          <a:p>
            <a:pPr marL="365125" indent="-282575" algn="just" eaLnBrk="1" hangingPunct="1">
              <a:buFont typeface="Wingdings 2" pitchFamily="18" charset="2"/>
              <a:buChar char=""/>
            </a:pPr>
            <a:endParaRPr lang="ru-RU" altLang="ru-RU" sz="1700">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sz="1700">
                <a:latin typeface="Times New Roman" pitchFamily="18" charset="0"/>
                <a:cs typeface="Times New Roman" pitchFamily="18" charset="0"/>
              </a:rPr>
              <a:t>Сайт конкурса: </a:t>
            </a:r>
            <a:r>
              <a:rPr lang="en-US" altLang="ru-RU" sz="1700">
                <a:solidFill>
                  <a:srgbClr val="2416D4"/>
                </a:solidFill>
                <a:latin typeface="Times New Roman" pitchFamily="18" charset="0"/>
                <a:cs typeface="Times New Roman" pitchFamily="18" charset="0"/>
                <a:hlinkClick r:id="rId2"/>
              </a:rPr>
              <a:t>http://newbook-awards.ru/running-order/</a:t>
            </a:r>
            <a:endParaRPr lang="ru-RU" altLang="ru-RU" sz="1700">
              <a:solidFill>
                <a:srgbClr val="2416D4"/>
              </a:solidFill>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sz="1700">
              <a:solidFill>
                <a:srgbClr val="2416D4"/>
              </a:solidFill>
              <a:latin typeface="Times New Roman" pitchFamily="18" charset="0"/>
              <a:cs typeface="Times New Roman" pitchFamily="18" charset="0"/>
            </a:endParaRPr>
          </a:p>
        </p:txBody>
      </p:sp>
      <p:pic>
        <p:nvPicPr>
          <p:cNvPr id="52228"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52229"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Заголовок 1"/>
          <p:cNvSpPr>
            <a:spLocks noGrp="1"/>
          </p:cNvSpPr>
          <p:nvPr>
            <p:ph type="title"/>
          </p:nvPr>
        </p:nvSpPr>
        <p:spPr>
          <a:xfrm>
            <a:off x="-107950" y="300038"/>
            <a:ext cx="9531350" cy="720725"/>
          </a:xfrm>
        </p:spPr>
        <p:txBody>
          <a:bodyPr/>
          <a:lstStyle/>
          <a:p>
            <a:pPr algn="ctr"/>
            <a:r>
              <a:rPr lang="ru-RU" altLang="ru-RU" sz="2800" b="1" smtClean="0">
                <a:latin typeface="Verdana" pitchFamily="34" charset="0"/>
                <a:ea typeface="Verdana" pitchFamily="34" charset="0"/>
                <a:cs typeface="Verdana" pitchFamily="34" charset="0"/>
              </a:rPr>
              <a:t>Международный конкурс рисунков для </a:t>
            </a:r>
            <a:br>
              <a:rPr lang="ru-RU" altLang="ru-RU" sz="2800" b="1" smtClean="0">
                <a:latin typeface="Verdana" pitchFamily="34" charset="0"/>
                <a:ea typeface="Verdana" pitchFamily="34" charset="0"/>
                <a:cs typeface="Verdana" pitchFamily="34" charset="0"/>
              </a:rPr>
            </a:br>
            <a:r>
              <a:rPr lang="ru-RU" altLang="ru-RU" sz="2800" b="1" smtClean="0">
                <a:latin typeface="Verdana" pitchFamily="34" charset="0"/>
                <a:ea typeface="Verdana" pitchFamily="34" charset="0"/>
                <a:cs typeface="Verdana" pitchFamily="34" charset="0"/>
              </a:rPr>
              <a:t>школьников «Наука без границ»</a:t>
            </a:r>
          </a:p>
        </p:txBody>
      </p:sp>
      <p:sp>
        <p:nvSpPr>
          <p:cNvPr id="53251" name="Прямоугольник 2"/>
          <p:cNvSpPr>
            <a:spLocks noChangeArrowheads="1"/>
          </p:cNvSpPr>
          <p:nvPr/>
        </p:nvSpPr>
        <p:spPr bwMode="auto">
          <a:xfrm>
            <a:off x="-11113" y="1185863"/>
            <a:ext cx="8991601" cy="5076825"/>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20 апреля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Фонд живых океанов Халеда бен Султана.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 школьники в возрасте от 11 до 19 лет со всего мира.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Призы: 1 место — 500 долларов, 2 место — 350 долларов, 3 место — 200 долларов.</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Принимаются оригинальные художественные работы школьников на тему «Прими меры: сохрани коралловые рифы».</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Возрастные категории конкурса: от 11 до 14 лет; от 15 до 19 лет.</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Чтобы принять участие в конкурсе необходимо заполнить онлайн-заявку на официальном сайте конкурса. Если автору не исполнилось 13 лет, дополнительно заполняется форма COPPA, распечатывается и подписывается родителями/официальными представителями ребенка. Готовая работа с подписанными на  обороте сведениями об авторе и документами высылается почтой на адрес: Khaled bin Sultan Living Oceans Foundation, Science Without Borders® Challenge, 7 Old Solomons Island Rd, Suite 200, Annapolis, MD 21401, USA.</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Сайт конкурса: </a:t>
            </a:r>
            <a:r>
              <a:rPr lang="en-US" altLang="ru-RU">
                <a:latin typeface="Times New Roman" pitchFamily="18" charset="0"/>
                <a:cs typeface="Times New Roman" pitchFamily="18" charset="0"/>
                <a:hlinkClick r:id="rId2"/>
              </a:rPr>
              <a:t>https://www.livingoceansfoundation.org/education/science-without-borders-challenge/</a:t>
            </a: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53252"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53253"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Заголовок 1"/>
          <p:cNvSpPr>
            <a:spLocks noGrp="1"/>
          </p:cNvSpPr>
          <p:nvPr>
            <p:ph type="title"/>
          </p:nvPr>
        </p:nvSpPr>
        <p:spPr>
          <a:xfrm>
            <a:off x="-180975" y="257175"/>
            <a:ext cx="9531350" cy="720725"/>
          </a:xfrm>
        </p:spPr>
        <p:txBody>
          <a:bodyPr/>
          <a:lstStyle/>
          <a:p>
            <a:pPr algn="ctr"/>
            <a:r>
              <a:rPr lang="ru-RU" altLang="ru-RU" sz="2800" b="1" smtClean="0">
                <a:latin typeface="Verdana" pitchFamily="34" charset="0"/>
                <a:ea typeface="Verdana" pitchFamily="34" charset="0"/>
                <a:cs typeface="Verdana" pitchFamily="34" charset="0"/>
              </a:rPr>
              <a:t>Конкурс видео «Ноль плюс»</a:t>
            </a:r>
          </a:p>
        </p:txBody>
      </p:sp>
      <p:sp>
        <p:nvSpPr>
          <p:cNvPr id="54275" name="Прямоугольник 2"/>
          <p:cNvSpPr>
            <a:spLocks noChangeArrowheads="1"/>
          </p:cNvSpPr>
          <p:nvPr/>
        </p:nvSpPr>
        <p:spPr bwMode="auto">
          <a:xfrm>
            <a:off x="-11113" y="1185863"/>
            <a:ext cx="8991601" cy="5354637"/>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20 апреля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Фонд развития творчества «Жизнь и Дело» и др.</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 авторы и студии, создающие кино для детей, подростков, молодежи и семейного просмотра.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Призы: Фестиваль учреждает: Гран-при, Приз дирекции кинофестиваля, Главный приз за лучший фильм в каждом конкурсе, Специальный приз жюри в каждом конкурсе, Приз детского жюри в каждом конкурсе, Дипломы жюри, Специальные призы от партнеров.</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Один заявитель может заявить не более 3-х фильмов в 1 конкурс. Заявку следует подавать только один раз.</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Заявить фильм на кинофестиваль также можно через платформы </a:t>
            </a:r>
            <a:r>
              <a:rPr lang="en-US" altLang="ru-RU">
                <a:latin typeface="Times New Roman" pitchFamily="18" charset="0"/>
                <a:cs typeface="Times New Roman" pitchFamily="18" charset="0"/>
              </a:rPr>
              <a:t>Filmfreeway.com, Festhome (</a:t>
            </a:r>
            <a:r>
              <a:rPr lang="ru-RU" altLang="ru-RU">
                <a:latin typeface="Times New Roman" pitchFamily="18" charset="0"/>
                <a:cs typeface="Times New Roman" pitchFamily="18" charset="0"/>
              </a:rPr>
              <a:t>англоязычное название фестиваля – </a:t>
            </a:r>
            <a:r>
              <a:rPr lang="en-US" altLang="ru-RU">
                <a:latin typeface="Times New Roman" pitchFamily="18" charset="0"/>
                <a:cs typeface="Times New Roman" pitchFamily="18" charset="0"/>
              </a:rPr>
              <a:t>Zero Plus International Film Festival).</a:t>
            </a: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Фестиваль обеспечивает проживание и питание в течение 3-х суток для одного представителя фильма, отобранного к участию в конкурсной программе.</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eaLnBrk="1" hangingPunct="1">
              <a:buFont typeface="Wingdings 2" pitchFamily="18" charset="2"/>
              <a:buChar char=""/>
            </a:pPr>
            <a:r>
              <a:rPr lang="ru-RU" altLang="ru-RU">
                <a:latin typeface="Times New Roman" pitchFamily="18" charset="0"/>
                <a:cs typeface="Times New Roman" pitchFamily="18" charset="0"/>
              </a:rPr>
              <a:t>Положение конкурса: </a:t>
            </a:r>
            <a:r>
              <a:rPr lang="en-US" altLang="ru-RU">
                <a:latin typeface="Times New Roman" pitchFamily="18" charset="0"/>
                <a:cs typeface="Times New Roman" pitchFamily="18" charset="0"/>
                <a:hlinkClick r:id="rId2"/>
              </a:rPr>
              <a:t>https://drive.google.com/file/d/194MTUVEscDohK-YAyCeOpszZqessVa6n/view</a:t>
            </a:r>
            <a:endParaRPr lang="ru-RU" altLang="ru-RU">
              <a:latin typeface="Times New Roman" pitchFamily="18" charset="0"/>
              <a:cs typeface="Times New Roman" pitchFamily="18" charset="0"/>
            </a:endParaRPr>
          </a:p>
          <a:p>
            <a:pPr marL="365125" indent="-282575"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54276"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54277"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Заголовок 1"/>
          <p:cNvSpPr>
            <a:spLocks noGrp="1"/>
          </p:cNvSpPr>
          <p:nvPr>
            <p:ph type="title"/>
          </p:nvPr>
        </p:nvSpPr>
        <p:spPr>
          <a:xfrm>
            <a:off x="-180975" y="38100"/>
            <a:ext cx="9531350" cy="720725"/>
          </a:xfrm>
        </p:spPr>
        <p:txBody>
          <a:bodyPr/>
          <a:lstStyle/>
          <a:p>
            <a:pPr algn="ctr"/>
            <a:r>
              <a:rPr lang="ru-RU" altLang="ru-RU" sz="3600" b="1" smtClean="0">
                <a:latin typeface="Verdana" pitchFamily="34" charset="0"/>
                <a:ea typeface="Verdana" pitchFamily="34" charset="0"/>
                <a:cs typeface="Verdana" pitchFamily="34" charset="0"/>
              </a:rPr>
              <a:t>Фотоконкурс </a:t>
            </a:r>
            <a:r>
              <a:rPr lang="en-US" altLang="ru-RU" sz="3600" b="1" smtClean="0">
                <a:latin typeface="Verdana" pitchFamily="34" charset="0"/>
                <a:ea typeface="Verdana" pitchFamily="34" charset="0"/>
                <a:cs typeface="Verdana" pitchFamily="34" charset="0"/>
              </a:rPr>
              <a:t>Jalón Ángel</a:t>
            </a:r>
            <a:endParaRPr lang="ru-RU" altLang="ru-RU" sz="3600" b="1" smtClean="0">
              <a:latin typeface="Verdana" pitchFamily="34" charset="0"/>
              <a:ea typeface="Verdana" pitchFamily="34" charset="0"/>
              <a:cs typeface="Verdana" pitchFamily="34" charset="0"/>
            </a:endParaRPr>
          </a:p>
        </p:txBody>
      </p:sp>
      <p:sp>
        <p:nvSpPr>
          <p:cNvPr id="55299" name="Прямоугольник 2"/>
          <p:cNvSpPr>
            <a:spLocks noChangeArrowheads="1"/>
          </p:cNvSpPr>
          <p:nvPr/>
        </p:nvSpPr>
        <p:spPr bwMode="auto">
          <a:xfrm>
            <a:off x="-17463" y="908050"/>
            <a:ext cx="8991601" cy="5356225"/>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26 апреля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фотоархив Халона Анхеля и университет Сан-Хорхе (Испания).</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 все желающие, достигшие возраста 18 лет.</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Призы: Денежная премия победителю в каждой номинации — 1000 евро, статуэтка и диплом.</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Принимаются фотографии в номинациях:</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Портрет: спонтанный или постановочный;</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Путешествия: фотографии, показывающие культурные особенности страны (включая городские и природные ландшафты, но без фокуса на человеке как главном элементе);</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Образование и сотрудничество (в центре внимания должно быть образование как источник развития и сотрудничества).</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Один автор может представить максимум одну фотографию для каждой номинации .</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Заявка, содержащая сведения о фото и авторе, и конкурсное фото отправляются через официальный сайт конкурса. Технические требования к работам: .jpg, 300 пикселей.</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Сайт конкурса: </a:t>
            </a:r>
            <a:r>
              <a:rPr lang="en-US" altLang="ru-RU">
                <a:latin typeface="Times New Roman" pitchFamily="18" charset="0"/>
                <a:cs typeface="Times New Roman" pitchFamily="18" charset="0"/>
                <a:hlinkClick r:id="rId2"/>
              </a:rPr>
              <a:t>https://jalonangel.com/en/premio</a:t>
            </a: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55300"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55301"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Заголовок 1"/>
          <p:cNvSpPr>
            <a:spLocks noGrp="1"/>
          </p:cNvSpPr>
          <p:nvPr>
            <p:ph type="title"/>
          </p:nvPr>
        </p:nvSpPr>
        <p:spPr>
          <a:xfrm>
            <a:off x="-107950" y="549275"/>
            <a:ext cx="9504363" cy="720725"/>
          </a:xfrm>
        </p:spPr>
        <p:txBody>
          <a:bodyPr/>
          <a:lstStyle/>
          <a:p>
            <a:pPr algn="ctr"/>
            <a:r>
              <a:rPr lang="ru-RU" altLang="ru-RU" sz="2400" b="1" smtClean="0">
                <a:latin typeface="Verdana" pitchFamily="34" charset="0"/>
                <a:ea typeface="Verdana" pitchFamily="34" charset="0"/>
                <a:cs typeface="Verdana" pitchFamily="34" charset="0"/>
              </a:rPr>
              <a:t>Конкурс для молодежи образовательных и научных организаций на лучшую работу </a:t>
            </a:r>
            <a:br>
              <a:rPr lang="ru-RU" altLang="ru-RU" sz="2400" b="1" smtClean="0">
                <a:latin typeface="Verdana" pitchFamily="34" charset="0"/>
                <a:ea typeface="Verdana" pitchFamily="34" charset="0"/>
                <a:cs typeface="Verdana" pitchFamily="34" charset="0"/>
              </a:rPr>
            </a:br>
            <a:r>
              <a:rPr lang="ru-RU" altLang="ru-RU" sz="2400" b="1" smtClean="0">
                <a:latin typeface="Verdana" pitchFamily="34" charset="0"/>
                <a:ea typeface="Verdana" pitchFamily="34" charset="0"/>
                <a:cs typeface="Verdana" pitchFamily="34" charset="0"/>
              </a:rPr>
              <a:t>«МОЯ ЗАКОНОТВОРЧЕСКАЯ ИНИЦИАТИВА»</a:t>
            </a:r>
          </a:p>
        </p:txBody>
      </p:sp>
      <p:sp>
        <p:nvSpPr>
          <p:cNvPr id="56323" name="Прямоугольник 2"/>
          <p:cNvSpPr>
            <a:spLocks noChangeArrowheads="1"/>
          </p:cNvSpPr>
          <p:nvPr/>
        </p:nvSpPr>
        <p:spPr bwMode="auto">
          <a:xfrm>
            <a:off x="0" y="1270000"/>
            <a:ext cx="8991600" cy="5632450"/>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27 апреля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«Национальная система развития научной, творческой и инновационной деятельности молодежи России «ИНТЕГРАЦИЯ».</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 активные граждане в возрасте от 14 до 30 лет, которые стремятся к законотворческой деятельности.</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Призы: Дипломы и сертификаты.</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01.01.2020 – 27.04.2020 - заочный тур</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19.05.2020 – 21.05.2020 - очный тур (XV Всероссийский молодежный форум, весенняя сессия)</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Юридический адрес: 129090, г. Москва, ул. Щепкина, д.22, НС «Интеграция». Почтовый и фактический адрес: 111675, г. Москва, ул. Дмитриевского, д.7, оф.7. E-mail: </a:t>
            </a:r>
            <a:r>
              <a:rPr lang="ru-RU" altLang="ru-RU">
                <a:latin typeface="Times New Roman" pitchFamily="18" charset="0"/>
                <a:cs typeface="Times New Roman" pitchFamily="18" charset="0"/>
                <a:hlinkClick r:id="rId2"/>
              </a:rPr>
              <a:t>mzi21@mail.ru</a:t>
            </a:r>
            <a:r>
              <a:rPr lang="ru-RU" altLang="ru-RU">
                <a:latin typeface="Times New Roman" pitchFamily="18" charset="0"/>
                <a:cs typeface="Times New Roman" pitchFamily="18" charset="0"/>
              </a:rPr>
              <a:t> (для направления конкурсных работ и вопросов).</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Телефоны Оргкомитета: (495) 374-59-57; (495) 688-21-85; 684-82-47.</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Время работы Оргкомитета с 9.00 до 18.00 по Московскому времени ежедневно (кроме субботы и воскресенья).</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eaLnBrk="1" hangingPunct="1">
              <a:buFont typeface="Wingdings 2" pitchFamily="18" charset="2"/>
              <a:buChar char=""/>
            </a:pPr>
            <a:r>
              <a:rPr lang="ru-RU" altLang="ru-RU">
                <a:latin typeface="Times New Roman" pitchFamily="18" charset="0"/>
                <a:cs typeface="Times New Roman" pitchFamily="18" charset="0"/>
              </a:rPr>
              <a:t>Сайт конкурса: </a:t>
            </a:r>
            <a:r>
              <a:rPr lang="en-US" altLang="ru-RU">
                <a:latin typeface="Times New Roman" pitchFamily="18" charset="0"/>
                <a:cs typeface="Times New Roman" pitchFamily="18" charset="0"/>
                <a:hlinkClick r:id="rId3"/>
              </a:rPr>
              <a:t>http://integraciya.org/konkursy/moya-zakonotvorcheskaya-initsiativa/</a:t>
            </a:r>
            <a:endParaRPr lang="ru-RU" altLang="ru-RU">
              <a:latin typeface="Times New Roman" pitchFamily="18" charset="0"/>
              <a:cs typeface="Times New Roman" pitchFamily="18" charset="0"/>
            </a:endParaRPr>
          </a:p>
          <a:p>
            <a:pPr marL="365125" indent="-282575"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56324" name="Рисунок 5"/>
          <p:cNvPicPr>
            <a:picLocks noChangeAspect="1"/>
          </p:cNvPicPr>
          <p:nvPr/>
        </p:nvPicPr>
        <p:blipFill>
          <a:blip r:embed="rId4" cstate="print"/>
          <a:srcRect/>
          <a:stretch>
            <a:fillRect/>
          </a:stretch>
        </p:blipFill>
        <p:spPr bwMode="auto">
          <a:xfrm>
            <a:off x="8027988" y="5753100"/>
            <a:ext cx="963612" cy="1008063"/>
          </a:xfrm>
          <a:prstGeom prst="rect">
            <a:avLst/>
          </a:prstGeom>
          <a:noFill/>
          <a:ln w="9525">
            <a:noFill/>
            <a:miter lim="800000"/>
            <a:headEnd/>
            <a:tailEnd/>
          </a:ln>
        </p:spPr>
      </p:pic>
      <p:pic>
        <p:nvPicPr>
          <p:cNvPr id="56325" name="Рисунок 6"/>
          <p:cNvPicPr>
            <a:picLocks noChangeAspect="1"/>
          </p:cNvPicPr>
          <p:nvPr/>
        </p:nvPicPr>
        <p:blipFill>
          <a:blip r:embed="rId5"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Заголовок 1"/>
          <p:cNvSpPr>
            <a:spLocks noGrp="1"/>
          </p:cNvSpPr>
          <p:nvPr>
            <p:ph type="title"/>
          </p:nvPr>
        </p:nvSpPr>
        <p:spPr>
          <a:xfrm>
            <a:off x="-107950" y="300038"/>
            <a:ext cx="9531350" cy="720725"/>
          </a:xfrm>
        </p:spPr>
        <p:txBody>
          <a:bodyPr/>
          <a:lstStyle/>
          <a:p>
            <a:pPr algn="ctr"/>
            <a:r>
              <a:rPr lang="ru-RU" altLang="ru-RU" sz="2800" b="1" smtClean="0">
                <a:latin typeface="Verdana" pitchFamily="34" charset="0"/>
                <a:ea typeface="Verdana" pitchFamily="34" charset="0"/>
                <a:cs typeface="Verdana" pitchFamily="34" charset="0"/>
              </a:rPr>
              <a:t>Всероссийский конкурс социальной рекламы «Реклама будущего»</a:t>
            </a:r>
          </a:p>
        </p:txBody>
      </p:sp>
      <p:sp>
        <p:nvSpPr>
          <p:cNvPr id="57347" name="Прямоугольник 2"/>
          <p:cNvSpPr>
            <a:spLocks noChangeArrowheads="1"/>
          </p:cNvSpPr>
          <p:nvPr/>
        </p:nvSpPr>
        <p:spPr bwMode="auto">
          <a:xfrm>
            <a:off x="-33338" y="1273175"/>
            <a:ext cx="8991601" cy="4802188"/>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30 апреля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Благотворительный фонд «Гарант» при поддержке Фонда президентских грантов, Министерства экономического развития РФ и Агентства социальной информации.</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 авторы работ в сфере социальной рекламы.</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Призы: Дипломы финалистов для участников, прошедших в шорт-листы.</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Дипломы победителей по каждой из номинаций</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Три Гран-при конкурса: «За коммуникативную эффективность», «За медиа-эффективность», «За итоговую эффективность».</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Каждый участник получит от организаторов конкурса по запросу книгу-методическое пособие «Оценка эффективности социальной рекламы».</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По итогам конкурса на основе новой номинации будет подготовлено издание книги лучших практик поддержки, обучения, создания и размещения социальной рекламы СО НКО.</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Сайт конкурса: </a:t>
            </a:r>
            <a:r>
              <a:rPr lang="en-US" altLang="ru-RU">
                <a:latin typeface="Times New Roman" pitchFamily="18" charset="0"/>
                <a:cs typeface="Times New Roman" pitchFamily="18" charset="0"/>
                <a:hlinkClick r:id="rId2"/>
              </a:rPr>
              <a:t>http://</a:t>
            </a:r>
            <a:r>
              <a:rPr lang="ru-RU" altLang="ru-RU">
                <a:latin typeface="Times New Roman" pitchFamily="18" charset="0"/>
                <a:cs typeface="Times New Roman" pitchFamily="18" charset="0"/>
                <a:hlinkClick r:id="rId2"/>
              </a:rPr>
              <a:t>рекламабудущего.рф</a:t>
            </a: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57348"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57349"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Заголовок 1"/>
          <p:cNvSpPr>
            <a:spLocks noGrp="1"/>
          </p:cNvSpPr>
          <p:nvPr>
            <p:ph type="title"/>
          </p:nvPr>
        </p:nvSpPr>
        <p:spPr>
          <a:xfrm>
            <a:off x="-53975" y="227013"/>
            <a:ext cx="9531350" cy="720725"/>
          </a:xfrm>
        </p:spPr>
        <p:txBody>
          <a:bodyPr/>
          <a:lstStyle/>
          <a:p>
            <a:pPr algn="ctr"/>
            <a:r>
              <a:rPr lang="ru-RU" altLang="ru-RU" sz="3600" b="1" smtClean="0">
                <a:latin typeface="Verdana" pitchFamily="34" charset="0"/>
                <a:ea typeface="Verdana" pitchFamily="34" charset="0"/>
                <a:cs typeface="Verdana" pitchFamily="34" charset="0"/>
              </a:rPr>
              <a:t>Конкурс идей веб-сериала</a:t>
            </a:r>
          </a:p>
        </p:txBody>
      </p:sp>
      <p:sp>
        <p:nvSpPr>
          <p:cNvPr id="58371" name="Прямоугольник 2"/>
          <p:cNvSpPr>
            <a:spLocks noChangeArrowheads="1"/>
          </p:cNvSpPr>
          <p:nvPr/>
        </p:nvSpPr>
        <p:spPr bwMode="auto">
          <a:xfrm>
            <a:off x="-79375" y="1017588"/>
            <a:ext cx="8991600" cy="4802187"/>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30 апреля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Благотворительный фонд «Гарант» при поддержке Фонда президентских грантов, Министерства экономического развития РФ и Агентства социальной информации.</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 авторы работ в сфере социальной рекламы.</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Призы: Дипломы финалистов для участников, прошедших в шорт-листы</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Дипломы победителей по каждой из номинаций.</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Три Гран-при конкурса: «За коммуникативную эффективность», «За медиа-эффективность», «За итоговую эффективность».</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Каждый участник получит от организаторов конкурса по запросу книгу-методическое пособие «Оценка эффективности социальной рекламы».</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По итогам конкурса на основе новой номинации будет подготовлено издание книги лучших практик поддержки, обучения, создания и размещения социальной рекламы СО НКО.</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Сайт конкурса: </a:t>
            </a:r>
            <a:r>
              <a:rPr lang="en-US" altLang="ru-RU">
                <a:latin typeface="Times New Roman" pitchFamily="18" charset="0"/>
                <a:cs typeface="Times New Roman" pitchFamily="18" charset="0"/>
                <a:hlinkClick r:id="rId2"/>
              </a:rPr>
              <a:t>http://</a:t>
            </a:r>
            <a:r>
              <a:rPr lang="ru-RU" altLang="ru-RU">
                <a:latin typeface="Times New Roman" pitchFamily="18" charset="0"/>
                <a:cs typeface="Times New Roman" pitchFamily="18" charset="0"/>
                <a:hlinkClick r:id="rId2"/>
              </a:rPr>
              <a:t>рекламабудущего.рф</a:t>
            </a: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58372"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58373"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p:cNvSpPr>
          <p:nvPr>
            <p:ph type="title"/>
          </p:nvPr>
        </p:nvSpPr>
        <p:spPr>
          <a:xfrm>
            <a:off x="-104775" y="404813"/>
            <a:ext cx="9531350" cy="720725"/>
          </a:xfrm>
        </p:spPr>
        <p:txBody>
          <a:bodyPr/>
          <a:lstStyle/>
          <a:p>
            <a:pPr algn="ctr"/>
            <a:r>
              <a:rPr lang="ru-RU" altLang="ru-RU" b="1" smtClean="0">
                <a:latin typeface="Verdana" pitchFamily="34" charset="0"/>
                <a:ea typeface="Verdana" pitchFamily="34" charset="0"/>
                <a:cs typeface="Verdana" pitchFamily="34" charset="0"/>
              </a:rPr>
              <a:t>Международный конкурс рисунков </a:t>
            </a:r>
            <a:br>
              <a:rPr lang="ru-RU" altLang="ru-RU" b="1" smtClean="0">
                <a:latin typeface="Verdana" pitchFamily="34" charset="0"/>
                <a:ea typeface="Verdana" pitchFamily="34" charset="0"/>
                <a:cs typeface="Verdana" pitchFamily="34" charset="0"/>
              </a:rPr>
            </a:br>
            <a:r>
              <a:rPr lang="ru-RU" altLang="ru-RU" b="1" smtClean="0">
                <a:latin typeface="Verdana" pitchFamily="34" charset="0"/>
                <a:ea typeface="Verdana" pitchFamily="34" charset="0"/>
                <a:cs typeface="Verdana" pitchFamily="34" charset="0"/>
              </a:rPr>
              <a:t>«Пушкин глазами детей»</a:t>
            </a:r>
          </a:p>
        </p:txBody>
      </p:sp>
      <p:sp>
        <p:nvSpPr>
          <p:cNvPr id="59395" name="Прямоугольник 2"/>
          <p:cNvSpPr>
            <a:spLocks noChangeArrowheads="1"/>
          </p:cNvSpPr>
          <p:nvPr/>
        </p:nvSpPr>
        <p:spPr bwMode="auto">
          <a:xfrm>
            <a:off x="-15875" y="1057275"/>
            <a:ext cx="8991600" cy="5632450"/>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1 мая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Государственный историко-литературный музей-заповедник А. С. Пушкина, Московская обувная фабрика «Парижская коммуна», ООО «Газобезопасность» ОАО «Газпрома», издательство «Новый Центр», редакция журнала «Юный художник» при поддержке Министерства культуры Московской области.</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 дети в возрасте от 7 до 17 лет.</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Призы: Из общего количества отбирается до 30 рисунков-победителей. Победители конкурса получат дипломы лауреатов и призы от организаторов. Все работы, не вошедшие в число победителей, будут отмечены дипломами Оргкомитета. Рисунки победителей будут экспонироваться на выставке Музея-заповедника Пушкина в 2020 году, размещены на сайте музея и опубликованы в журнале «Юный художник».</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От одного автора принимается только один оригинальный рисунок. Рисунок по желанию автора может быть оформлен в паспарту.</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Рисунки на конкурс принимаются с 1 сентября 2019 г. до 1 мая 2020 г. по адресу: 143050, Российская Федерация, Московская область, Одинцовский район, пос. Большие Вяземы, Музей-заповедник А. С. Пушкина «На конкурс».</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Сайт конкурса: </a:t>
            </a:r>
            <a:r>
              <a:rPr lang="en-US" altLang="ru-RU">
                <a:latin typeface="Times New Roman" pitchFamily="18" charset="0"/>
                <a:cs typeface="Times New Roman" pitchFamily="18" charset="0"/>
                <a:hlinkClick r:id="rId2"/>
              </a:rPr>
              <a:t>http://www.museum-gol.ru/info/contest.htm</a:t>
            </a: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59396"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59397"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28575" y="381000"/>
            <a:ext cx="9531350" cy="720725"/>
          </a:xfrm>
        </p:spPr>
        <p:txBody>
          <a:bodyPr/>
          <a:lstStyle/>
          <a:p>
            <a:pPr algn="ctr"/>
            <a:r>
              <a:rPr lang="ru-RU" altLang="ru-RU" b="1" smtClean="0">
                <a:latin typeface="Verdana" pitchFamily="34" charset="0"/>
                <a:ea typeface="Verdana" pitchFamily="34" charset="0"/>
                <a:cs typeface="Verdana" pitchFamily="34" charset="0"/>
              </a:rPr>
              <a:t>Международный творческий </a:t>
            </a:r>
            <a:br>
              <a:rPr lang="ru-RU" altLang="ru-RU" b="1" smtClean="0">
                <a:latin typeface="Verdana" pitchFamily="34" charset="0"/>
                <a:ea typeface="Verdana" pitchFamily="34" charset="0"/>
                <a:cs typeface="Verdana" pitchFamily="34" charset="0"/>
              </a:rPr>
            </a:br>
            <a:r>
              <a:rPr lang="ru-RU" altLang="ru-RU" b="1" smtClean="0">
                <a:latin typeface="Verdana" pitchFamily="34" charset="0"/>
                <a:ea typeface="Verdana" pitchFamily="34" charset="0"/>
                <a:cs typeface="Verdana" pitchFamily="34" charset="0"/>
              </a:rPr>
              <a:t>конкурс </a:t>
            </a:r>
            <a:r>
              <a:rPr lang="en-US" altLang="ru-RU" b="1" smtClean="0">
                <a:latin typeface="Verdana" pitchFamily="34" charset="0"/>
                <a:ea typeface="Verdana" pitchFamily="34" charset="0"/>
                <a:cs typeface="Verdana" pitchFamily="34" charset="0"/>
              </a:rPr>
              <a:t>FINI</a:t>
            </a:r>
            <a:endParaRPr lang="ru-RU" altLang="ru-RU" b="1" smtClean="0">
              <a:latin typeface="Verdana" pitchFamily="34" charset="0"/>
              <a:ea typeface="Verdana" pitchFamily="34" charset="0"/>
              <a:cs typeface="Verdana" pitchFamily="34" charset="0"/>
            </a:endParaRPr>
          </a:p>
        </p:txBody>
      </p:sp>
      <p:sp>
        <p:nvSpPr>
          <p:cNvPr id="57347" name="Прямоугольник 2"/>
          <p:cNvSpPr>
            <a:spLocks noChangeArrowheads="1"/>
          </p:cNvSpPr>
          <p:nvPr/>
        </p:nvSpPr>
        <p:spPr bwMode="auto">
          <a:xfrm>
            <a:off x="0" y="1101725"/>
            <a:ext cx="8991600" cy="5632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65125" indent="-282575">
              <a:spcBef>
                <a:spcPts val="600"/>
              </a:spcBef>
              <a:buClr>
                <a:schemeClr val="accent1"/>
              </a:buClr>
              <a:buSzPct val="76000"/>
              <a:buFont typeface="Wingdings 3" panose="05040102010807070707" pitchFamily="18" charset="2"/>
              <a:buChar char=""/>
              <a:defRPr sz="2600">
                <a:solidFill>
                  <a:schemeClr val="tx1"/>
                </a:solidFill>
                <a:latin typeface="Calibri" panose="020F0502020204030204"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Calibri" panose="020F0502020204030204"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Calibri" panose="020F0502020204030204" pitchFamily="34" charset="0"/>
              </a:defRPr>
            </a:lvl3pPr>
            <a:lvl4pPr marL="1600200" indent="-228600">
              <a:spcBef>
                <a:spcPts val="400"/>
              </a:spcBef>
              <a:buClr>
                <a:srgbClr val="E0A208"/>
              </a:buClr>
              <a:buSzPct val="70000"/>
              <a:buFont typeface="Wingdings" panose="05000000000000000000" pitchFamily="2" charset="2"/>
              <a:buChar char=""/>
              <a:defRPr sz="2000">
                <a:solidFill>
                  <a:schemeClr val="tx1"/>
                </a:solidFill>
                <a:latin typeface="Calibri" panose="020F0502020204030204"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Calibri" panose="020F0502020204030204"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Calibri" panose="020F0502020204030204"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Calibri" panose="020F0502020204030204"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Calibri" panose="020F0502020204030204"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Calibri" panose="020F0502020204030204" pitchFamily="34" charset="0"/>
              </a:defRPr>
            </a:lvl9pPr>
          </a:lstStyle>
          <a:p>
            <a:pPr algn="just" eaLnBrk="1" hangingPunct="1">
              <a:spcBef>
                <a:spcPct val="0"/>
              </a:spcBef>
              <a:buClrTx/>
              <a:buSzTx/>
              <a:buFont typeface="Wingdings 2" panose="05020102010507070707" pitchFamily="18" charset="2"/>
              <a:buChar char=""/>
              <a:defRPr/>
            </a:pPr>
            <a:r>
              <a:rPr lang="ru-RU" altLang="ru-RU" sz="1800" dirty="0" smtClean="0">
                <a:latin typeface="Times New Roman" panose="02020603050405020304" pitchFamily="18" charset="0"/>
                <a:cs typeface="Times New Roman" panose="02020603050405020304" pitchFamily="18" charset="0"/>
              </a:rPr>
              <a:t>Дата окончания приема заявок: 20 января 2020 года.</a:t>
            </a:r>
          </a:p>
          <a:p>
            <a:pPr algn="just" eaLnBrk="1" hangingPunct="1">
              <a:spcBef>
                <a:spcPct val="0"/>
              </a:spcBef>
              <a:buClrTx/>
              <a:buSzTx/>
              <a:buFont typeface="Wingdings 2" panose="05020102010507070707" pitchFamily="18" charset="2"/>
              <a:buChar char=""/>
              <a:defRPr/>
            </a:pPr>
            <a:r>
              <a:rPr lang="ru-RU" altLang="ru-RU" sz="1800" dirty="0" smtClean="0">
                <a:latin typeface="Times New Roman" panose="02020603050405020304" pitchFamily="18" charset="0"/>
                <a:cs typeface="Times New Roman" panose="02020603050405020304" pitchFamily="18" charset="0"/>
              </a:rPr>
              <a:t>Организаторы: Автономный университет штат Идальго (Мексика).</a:t>
            </a:r>
          </a:p>
          <a:p>
            <a:pPr algn="just" eaLnBrk="1" hangingPunct="1">
              <a:spcBef>
                <a:spcPct val="0"/>
              </a:spcBef>
              <a:buClrTx/>
              <a:buSzTx/>
              <a:buFont typeface="Wingdings 2" panose="05020102010507070707" pitchFamily="18" charset="2"/>
              <a:buChar char=""/>
              <a:defRPr/>
            </a:pPr>
            <a:r>
              <a:rPr lang="ru-RU" altLang="ru-RU" sz="1800" dirty="0" smtClean="0">
                <a:latin typeface="Times New Roman" panose="02020603050405020304" pitchFamily="18" charset="0"/>
                <a:cs typeface="Times New Roman" panose="02020603050405020304" pitchFamily="18" charset="0"/>
              </a:rPr>
              <a:t>К участию приглашаются студенты и профессионалы в области фотографии, графического дизайна, изобразительного искусства и документальных фильмов в возрасте от 18 лет .</a:t>
            </a:r>
          </a:p>
          <a:p>
            <a:pPr algn="just" eaLnBrk="1" hangingPunct="1">
              <a:spcBef>
                <a:spcPct val="0"/>
              </a:spcBef>
              <a:buClrTx/>
              <a:buSzTx/>
              <a:buFont typeface="Wingdings 2" panose="05020102010507070707" pitchFamily="18" charset="2"/>
              <a:buChar char=""/>
              <a:defRPr/>
            </a:pPr>
            <a:r>
              <a:rPr lang="ru-RU" altLang="ru-RU" sz="1800" dirty="0" smtClean="0">
                <a:latin typeface="Times New Roman" panose="02020603050405020304" pitchFamily="18" charset="0"/>
                <a:cs typeface="Times New Roman" panose="02020603050405020304" pitchFamily="18" charset="0"/>
              </a:rPr>
              <a:t>Призы: </a:t>
            </a:r>
            <a:r>
              <a:rPr lang="ru-RU" altLang="ru-RU" sz="1800" b="1" dirty="0" smtClean="0">
                <a:latin typeface="Times New Roman" panose="02020603050405020304" pitchFamily="18" charset="0"/>
                <a:cs typeface="Times New Roman" panose="02020603050405020304" pitchFamily="18" charset="0"/>
              </a:rPr>
              <a:t>в категории «профессионалы»:</a:t>
            </a:r>
          </a:p>
          <a:p>
            <a:pPr algn="just" eaLnBrk="1" hangingPunct="1">
              <a:spcBef>
                <a:spcPct val="0"/>
              </a:spcBef>
              <a:buClrTx/>
              <a:buSzTx/>
              <a:buFont typeface="Wingdings 2" panose="05020102010507070707" pitchFamily="18" charset="2"/>
              <a:buChar char=""/>
              <a:defRPr/>
            </a:pPr>
            <a:r>
              <a:rPr lang="ru-RU" altLang="ru-RU" sz="1800" dirty="0" smtClean="0">
                <a:latin typeface="Times New Roman" panose="02020603050405020304" pitchFamily="18" charset="0"/>
                <a:cs typeface="Times New Roman" panose="02020603050405020304" pitchFamily="18" charset="0"/>
              </a:rPr>
              <a:t>Фотография 1 приз: 4500 долларов, 2 приз: 2500 долларов, 3 приз: 1500 долларов</a:t>
            </a:r>
          </a:p>
          <a:p>
            <a:pPr algn="just" eaLnBrk="1" hangingPunct="1">
              <a:spcBef>
                <a:spcPct val="0"/>
              </a:spcBef>
              <a:buClrTx/>
              <a:buSzTx/>
              <a:buFont typeface="Wingdings 2" panose="05020102010507070707" pitchFamily="18" charset="2"/>
              <a:buChar char=""/>
              <a:defRPr/>
            </a:pPr>
            <a:r>
              <a:rPr lang="ru-RU" altLang="ru-RU" sz="1800" dirty="0" smtClean="0">
                <a:latin typeface="Times New Roman" panose="02020603050405020304" pitchFamily="18" charset="0"/>
                <a:cs typeface="Times New Roman" panose="02020603050405020304" pitchFamily="18" charset="0"/>
              </a:rPr>
              <a:t>Альтернативное искусство 1 приз: 4500 долларов, 2 приз: 2500 долларов, 3 приз: 1500 долларов; Документальный фильм 1 приз: 4500 долларов, 2 приз: 2500 долларов, 3 приз: 1500 долларов; Плакат: 4500 долларов</a:t>
            </a:r>
          </a:p>
          <a:p>
            <a:pPr marL="82550" indent="0" algn="just" eaLnBrk="1" hangingPunct="1">
              <a:spcBef>
                <a:spcPct val="0"/>
              </a:spcBef>
              <a:buClrTx/>
              <a:buSzTx/>
              <a:buFont typeface="Wingdings 3" panose="05040102010807070707" pitchFamily="18" charset="2"/>
              <a:buNone/>
              <a:defRPr/>
            </a:pPr>
            <a:r>
              <a:rPr lang="ru-RU" altLang="ru-RU" sz="1800" b="1" dirty="0" smtClean="0">
                <a:latin typeface="Times New Roman" panose="02020603050405020304" pitchFamily="18" charset="0"/>
                <a:cs typeface="Times New Roman" panose="02020603050405020304" pitchFamily="18" charset="0"/>
              </a:rPr>
              <a:t>в категории «студенты»:</a:t>
            </a:r>
          </a:p>
          <a:p>
            <a:pPr algn="just" eaLnBrk="1" hangingPunct="1">
              <a:spcBef>
                <a:spcPct val="0"/>
              </a:spcBef>
              <a:buClrTx/>
              <a:buSzTx/>
              <a:buFont typeface="Wingdings 2" panose="05020102010507070707" pitchFamily="18" charset="2"/>
              <a:buChar char=""/>
              <a:defRPr/>
            </a:pPr>
            <a:r>
              <a:rPr lang="ru-RU" altLang="ru-RU" sz="1800" dirty="0" smtClean="0">
                <a:latin typeface="Times New Roman" panose="02020603050405020304" pitchFamily="18" charset="0"/>
                <a:cs typeface="Times New Roman" panose="02020603050405020304" pitchFamily="18" charset="0"/>
              </a:rPr>
              <a:t>Фотография 1 приз: 2200 долларов, 2 приз: 1200 долларов, 3 приз: 750 долларов</a:t>
            </a:r>
          </a:p>
          <a:p>
            <a:pPr algn="just" eaLnBrk="1" hangingPunct="1">
              <a:spcBef>
                <a:spcPct val="0"/>
              </a:spcBef>
              <a:buClrTx/>
              <a:buSzTx/>
              <a:buFont typeface="Wingdings 2" panose="05020102010507070707" pitchFamily="18" charset="2"/>
              <a:buChar char=""/>
              <a:defRPr/>
            </a:pPr>
            <a:r>
              <a:rPr lang="ru-RU" altLang="ru-RU" sz="1800" dirty="0" smtClean="0">
                <a:latin typeface="Times New Roman" panose="02020603050405020304" pitchFamily="18" charset="0"/>
                <a:cs typeface="Times New Roman" panose="02020603050405020304" pitchFamily="18" charset="0"/>
              </a:rPr>
              <a:t>Альтернативное искусство 1 приз: 2200 долларов, 2 приз: 1200 долларов, 3 приз: 750 долларов; Документальный фильм 1 приз: 2200 долларов, 2 приз: 1200 долларов, 3 приз: 750 долларов; Плакат: 2200 долларов.</a:t>
            </a:r>
          </a:p>
          <a:p>
            <a:pPr algn="just" eaLnBrk="1" hangingPunct="1">
              <a:spcBef>
                <a:spcPct val="0"/>
              </a:spcBef>
              <a:buClrTx/>
              <a:buSzTx/>
              <a:buFont typeface="Wingdings 2" panose="05020102010507070707" pitchFamily="18" charset="2"/>
              <a:buChar char=""/>
              <a:defRPr/>
            </a:pPr>
            <a:endParaRPr lang="ru-RU" altLang="ru-RU" sz="1800" dirty="0" smtClean="0">
              <a:latin typeface="Times New Roman" panose="02020603050405020304" pitchFamily="18" charset="0"/>
              <a:cs typeface="Times New Roman" panose="02020603050405020304" pitchFamily="18" charset="0"/>
            </a:endParaRPr>
          </a:p>
          <a:p>
            <a:pPr algn="just" eaLnBrk="1" hangingPunct="1">
              <a:spcBef>
                <a:spcPct val="0"/>
              </a:spcBef>
              <a:buClrTx/>
              <a:buSzTx/>
              <a:buFont typeface="Wingdings 2" panose="05020102010507070707" pitchFamily="18" charset="2"/>
              <a:buChar char=""/>
              <a:defRPr/>
            </a:pPr>
            <a:r>
              <a:rPr lang="ru-RU" altLang="ru-RU" sz="1800" dirty="0" smtClean="0">
                <a:latin typeface="Times New Roman" panose="02020603050405020304" pitchFamily="18" charset="0"/>
                <a:cs typeface="Times New Roman" panose="02020603050405020304" pitchFamily="18" charset="0"/>
              </a:rPr>
              <a:t>Положение конкурса: </a:t>
            </a:r>
            <a:r>
              <a:rPr lang="en-US" altLang="ru-RU" sz="1800" dirty="0" smtClean="0">
                <a:latin typeface="Times New Roman" panose="02020603050405020304" pitchFamily="18" charset="0"/>
                <a:cs typeface="Times New Roman" panose="02020603050405020304" pitchFamily="18" charset="0"/>
                <a:hlinkClick r:id="rId2"/>
              </a:rPr>
              <a:t>https://www.uaeh.edu.mx/fini/2020/convocatoria/convocatoria-eng-2020.pdf</a:t>
            </a:r>
            <a:endParaRPr lang="ru-RU" altLang="ru-RU" sz="1800" dirty="0" smtClean="0">
              <a:latin typeface="Times New Roman" panose="02020603050405020304" pitchFamily="18" charset="0"/>
              <a:cs typeface="Times New Roman" panose="02020603050405020304" pitchFamily="18" charset="0"/>
            </a:endParaRPr>
          </a:p>
          <a:p>
            <a:pPr algn="just" eaLnBrk="1" hangingPunct="1">
              <a:spcBef>
                <a:spcPct val="0"/>
              </a:spcBef>
              <a:buClrTx/>
              <a:buSzTx/>
              <a:buFont typeface="Wingdings 2" panose="05020102010507070707" pitchFamily="18" charset="2"/>
              <a:buChar char=""/>
              <a:defRPr/>
            </a:pPr>
            <a:endParaRPr lang="ru-RU" altLang="ru-RU" sz="1800" dirty="0" smtClean="0">
              <a:latin typeface="Times New Roman" panose="02020603050405020304" pitchFamily="18" charset="0"/>
              <a:cs typeface="Times New Roman" panose="02020603050405020304" pitchFamily="18" charset="0"/>
            </a:endParaRPr>
          </a:p>
          <a:p>
            <a:pPr algn="just" eaLnBrk="1" hangingPunct="1">
              <a:spcBef>
                <a:spcPct val="0"/>
              </a:spcBef>
              <a:buClrTx/>
              <a:buSzTx/>
              <a:buFont typeface="Wingdings 2" panose="05020102010507070707" pitchFamily="18" charset="2"/>
              <a:buChar char=""/>
              <a:defRPr/>
            </a:pPr>
            <a:endParaRPr lang="ru-RU" altLang="ru-RU" sz="1800" dirty="0" smtClean="0">
              <a:latin typeface="Times New Roman" panose="02020603050405020304" pitchFamily="18" charset="0"/>
              <a:cs typeface="Times New Roman" panose="02020603050405020304" pitchFamily="18" charset="0"/>
            </a:endParaRPr>
          </a:p>
        </p:txBody>
      </p:sp>
      <p:pic>
        <p:nvPicPr>
          <p:cNvPr id="14340"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14341"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Заголовок 1"/>
          <p:cNvSpPr>
            <a:spLocks noGrp="1"/>
          </p:cNvSpPr>
          <p:nvPr>
            <p:ph type="title"/>
          </p:nvPr>
        </p:nvSpPr>
        <p:spPr>
          <a:xfrm>
            <a:off x="-107950" y="322263"/>
            <a:ext cx="9531350" cy="720725"/>
          </a:xfrm>
        </p:spPr>
        <p:txBody>
          <a:bodyPr/>
          <a:lstStyle/>
          <a:p>
            <a:pPr algn="ctr"/>
            <a:r>
              <a:rPr lang="ru-RU" altLang="ru-RU" sz="3600" b="1" smtClean="0">
                <a:latin typeface="Verdana" pitchFamily="34" charset="0"/>
                <a:ea typeface="Verdana" pitchFamily="34" charset="0"/>
                <a:cs typeface="Verdana" pitchFamily="34" charset="0"/>
              </a:rPr>
              <a:t>Конкурс сказок</a:t>
            </a:r>
          </a:p>
        </p:txBody>
      </p:sp>
      <p:sp>
        <p:nvSpPr>
          <p:cNvPr id="60419" name="Прямоугольник 2"/>
          <p:cNvSpPr>
            <a:spLocks noChangeArrowheads="1"/>
          </p:cNvSpPr>
          <p:nvPr/>
        </p:nvSpPr>
        <p:spPr bwMode="auto">
          <a:xfrm>
            <a:off x="0" y="1171575"/>
            <a:ext cx="8991600" cy="4246563"/>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1 мая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Кафедра русской классической литературы и славистики Литературного института имени А.М. Горького.</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 все желающие.</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Призы: Лучшие сказки будут опубликованы на сайте «Читаем дома, читаем вместе» (</a:t>
            </a:r>
            <a:r>
              <a:rPr lang="ru-RU" altLang="ru-RU">
                <a:latin typeface="Times New Roman" pitchFamily="18" charset="0"/>
                <a:cs typeface="Times New Roman" pitchFamily="18" charset="0"/>
                <a:hlinkClick r:id="rId2"/>
              </a:rPr>
              <a:t>www.wereadbooks.info</a:t>
            </a:r>
            <a:r>
              <a:rPr lang="ru-RU" altLang="ru-RU">
                <a:latin typeface="Times New Roman" pitchFamily="18" charset="0"/>
                <a:cs typeface="Times New Roman" pitchFamily="18" charset="0"/>
              </a:rPr>
              <a:t>) в специально созданной рубрике, а затем будут представлены педагогам и школьникам РФ и других стран.</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Приветствуются иллюстрации к сказке (вставить внутрь текста и приложить отдельным файлом в хорошем разрешении).</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Члены жюри: преподаватели Литературного института, детские писатели и сами дети.</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Сказки принимаются на e-mail:  </a:t>
            </a:r>
            <a:r>
              <a:rPr lang="ru-RU" altLang="ru-RU">
                <a:latin typeface="Times New Roman" pitchFamily="18" charset="0"/>
                <a:cs typeface="Times New Roman" pitchFamily="18" charset="0"/>
                <a:hlinkClick r:id="rId3"/>
              </a:rPr>
              <a:t>info@wereadbooks.info</a:t>
            </a:r>
            <a:r>
              <a:rPr lang="ru-RU" altLang="ru-RU">
                <a:latin typeface="Times New Roman" pitchFamily="18" charset="0"/>
                <a:cs typeface="Times New Roman" pitchFamily="18" charset="0"/>
              </a:rPr>
              <a:t> (Дмитриевская Лидия Николаевна).</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На титульном листе указать: название сказки, ФИО автора, курс, эл. почту, телефон.</a:t>
            </a:r>
          </a:p>
        </p:txBody>
      </p:sp>
      <p:pic>
        <p:nvPicPr>
          <p:cNvPr id="60420" name="Рисунок 5"/>
          <p:cNvPicPr>
            <a:picLocks noChangeAspect="1"/>
          </p:cNvPicPr>
          <p:nvPr/>
        </p:nvPicPr>
        <p:blipFill>
          <a:blip r:embed="rId4" cstate="print"/>
          <a:srcRect/>
          <a:stretch>
            <a:fillRect/>
          </a:stretch>
        </p:blipFill>
        <p:spPr bwMode="auto">
          <a:xfrm>
            <a:off x="8027988" y="5753100"/>
            <a:ext cx="963612" cy="1008063"/>
          </a:xfrm>
          <a:prstGeom prst="rect">
            <a:avLst/>
          </a:prstGeom>
          <a:noFill/>
          <a:ln w="9525">
            <a:noFill/>
            <a:miter lim="800000"/>
            <a:headEnd/>
            <a:tailEnd/>
          </a:ln>
        </p:spPr>
      </p:pic>
      <p:pic>
        <p:nvPicPr>
          <p:cNvPr id="60421" name="Рисунок 6"/>
          <p:cNvPicPr>
            <a:picLocks noChangeAspect="1"/>
          </p:cNvPicPr>
          <p:nvPr/>
        </p:nvPicPr>
        <p:blipFill>
          <a:blip r:embed="rId5"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Заголовок 1"/>
          <p:cNvSpPr>
            <a:spLocks noGrp="1"/>
          </p:cNvSpPr>
          <p:nvPr>
            <p:ph type="title"/>
          </p:nvPr>
        </p:nvSpPr>
        <p:spPr>
          <a:xfrm>
            <a:off x="-180975" y="230188"/>
            <a:ext cx="9531350" cy="720725"/>
          </a:xfrm>
        </p:spPr>
        <p:txBody>
          <a:bodyPr/>
          <a:lstStyle/>
          <a:p>
            <a:pPr algn="ctr"/>
            <a:r>
              <a:rPr lang="ru-RU" altLang="ru-RU" sz="2800" b="1" smtClean="0">
                <a:latin typeface="Verdana" pitchFamily="34" charset="0"/>
                <a:ea typeface="Verdana" pitchFamily="34" charset="0"/>
                <a:cs typeface="Verdana" pitchFamily="34" charset="0"/>
              </a:rPr>
              <a:t>Конкурс </a:t>
            </a:r>
            <a:br>
              <a:rPr lang="ru-RU" altLang="ru-RU" sz="2800" b="1" smtClean="0">
                <a:latin typeface="Verdana" pitchFamily="34" charset="0"/>
                <a:ea typeface="Verdana" pitchFamily="34" charset="0"/>
                <a:cs typeface="Verdana" pitchFamily="34" charset="0"/>
              </a:rPr>
            </a:br>
            <a:r>
              <a:rPr lang="ru-RU" altLang="ru-RU" sz="2800" b="1" smtClean="0">
                <a:latin typeface="Verdana" pitchFamily="34" charset="0"/>
                <a:ea typeface="Verdana" pitchFamily="34" charset="0"/>
                <a:cs typeface="Verdana" pitchFamily="34" charset="0"/>
              </a:rPr>
              <a:t>«Путешественники Океании»</a:t>
            </a:r>
          </a:p>
        </p:txBody>
      </p:sp>
      <p:sp>
        <p:nvSpPr>
          <p:cNvPr id="61443" name="Прямоугольник 2"/>
          <p:cNvSpPr>
            <a:spLocks noChangeArrowheads="1"/>
          </p:cNvSpPr>
          <p:nvPr/>
        </p:nvSpPr>
        <p:spPr bwMode="auto">
          <a:xfrm>
            <a:off x="-11113" y="950913"/>
            <a:ext cx="8991601" cy="5908675"/>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1 мая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Российская национальная библиотека и «Фонд сохранения этнокультурного наследия им. Миклухо-Маклая».</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 творческие группы педагогов, библиотекарей и учащихся образовательных организаций.</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Призы: Руководители проектов, участники и призеры конкурса будут награждены дипломами, памятными подарками от потомков Н.Н. Миклухо-Маклая и И.Ф. Крузенштерна. Каждая творческая группа, принявшая участие в конкурсе, безвозмездно получит 50 экземпляров издания цикла лекций с иллюстрациями, подготовленного специалистами по итогам лекций, для пополнения школьного библиотечного фонда.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Принимаются материалы (по выбору педагога или библиотекаря): исследовательские и образовательные проекты по истории или географии Океании с практическими портфолио и результатами.</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Материалы принимаются модератором конкурса по эл. почте: </a:t>
            </a:r>
            <a:r>
              <a:rPr lang="ru-RU" altLang="ru-RU">
                <a:latin typeface="Times New Roman" pitchFamily="18" charset="0"/>
                <a:cs typeface="Times New Roman" pitchFamily="18" charset="0"/>
                <a:hlinkClick r:id="rId2"/>
              </a:rPr>
              <a:t>konkurs@mikluho-maclay.ru</a:t>
            </a: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Сайт конкурса: </a:t>
            </a:r>
            <a:r>
              <a:rPr lang="en-US" altLang="ru-RU">
                <a:latin typeface="Times New Roman" pitchFamily="18" charset="0"/>
                <a:cs typeface="Times New Roman" pitchFamily="18" charset="0"/>
                <a:hlinkClick r:id="rId3"/>
              </a:rPr>
              <a:t>https://mikluho-maclay.ru/rossiya-i-okeaniya/</a:t>
            </a: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en-US"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61444" name="Рисунок 5"/>
          <p:cNvPicPr>
            <a:picLocks noChangeAspect="1"/>
          </p:cNvPicPr>
          <p:nvPr/>
        </p:nvPicPr>
        <p:blipFill>
          <a:blip r:embed="rId4" cstate="print"/>
          <a:srcRect/>
          <a:stretch>
            <a:fillRect/>
          </a:stretch>
        </p:blipFill>
        <p:spPr bwMode="auto">
          <a:xfrm>
            <a:off x="8027988" y="5753100"/>
            <a:ext cx="963612" cy="1008063"/>
          </a:xfrm>
          <a:prstGeom prst="rect">
            <a:avLst/>
          </a:prstGeom>
          <a:noFill/>
          <a:ln w="9525">
            <a:noFill/>
            <a:miter lim="800000"/>
            <a:headEnd/>
            <a:tailEnd/>
          </a:ln>
        </p:spPr>
      </p:pic>
      <p:pic>
        <p:nvPicPr>
          <p:cNvPr id="61445" name="Рисунок 6"/>
          <p:cNvPicPr>
            <a:picLocks noChangeAspect="1"/>
          </p:cNvPicPr>
          <p:nvPr/>
        </p:nvPicPr>
        <p:blipFill>
          <a:blip r:embed="rId5"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Заголовок 1"/>
          <p:cNvSpPr>
            <a:spLocks noGrp="1"/>
          </p:cNvSpPr>
          <p:nvPr>
            <p:ph type="title"/>
          </p:nvPr>
        </p:nvSpPr>
        <p:spPr>
          <a:xfrm>
            <a:off x="-180975" y="230188"/>
            <a:ext cx="9531350" cy="720725"/>
          </a:xfrm>
        </p:spPr>
        <p:txBody>
          <a:bodyPr/>
          <a:lstStyle/>
          <a:p>
            <a:pPr algn="ctr"/>
            <a:r>
              <a:rPr lang="ru-RU" altLang="ru-RU" sz="2800" b="1" smtClean="0">
                <a:latin typeface="Verdana" pitchFamily="34" charset="0"/>
                <a:ea typeface="Verdana" pitchFamily="34" charset="0"/>
                <a:cs typeface="Verdana" pitchFamily="34" charset="0"/>
              </a:rPr>
              <a:t>Чемпионат по развитию внутреннего туризма I LOVE RUSSIA-2020</a:t>
            </a:r>
          </a:p>
        </p:txBody>
      </p:sp>
      <p:sp>
        <p:nvSpPr>
          <p:cNvPr id="62467" name="Прямоугольник 2"/>
          <p:cNvSpPr>
            <a:spLocks noChangeArrowheads="1"/>
          </p:cNvSpPr>
          <p:nvPr/>
        </p:nvSpPr>
        <p:spPr bwMode="auto">
          <a:xfrm>
            <a:off x="-11113" y="950913"/>
            <a:ext cx="8991601" cy="5078412"/>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15 мая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АНКПО «Успешное поколение», ООО «Волгахайм» и др.</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 школьники 7-11 классов, студенты СУЗов и Вузов.</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 Каждый регион-участник представляет видеоролики о своем городе на тему: «Визитная карточка города», «Историческая ценность и достопримечательности города» и «Волонтерское движение города». Принимаются индивидуальные и коллективные работы.</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 Конкурсную работу с пометкой I LOVE RUSSIA и указанием языка необходимо отправить на электронный адрес: </a:t>
            </a:r>
            <a:r>
              <a:rPr lang="ru-RU" altLang="ru-RU">
                <a:latin typeface="Times New Roman" pitchFamily="18" charset="0"/>
                <a:cs typeface="Times New Roman" pitchFamily="18" charset="0"/>
                <a:hlinkClick r:id="rId2"/>
              </a:rPr>
              <a:t>info@up-russia.com</a:t>
            </a:r>
            <a:r>
              <a:rPr lang="ru-RU" altLang="ru-RU">
                <a:latin typeface="Times New Roman" pitchFamily="18" charset="0"/>
                <a:cs typeface="Times New Roman" pitchFamily="18" charset="0"/>
              </a:rPr>
              <a:t>.</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Победители первого этапа приедут на очный этап в город-организатор Волгоград, где им предстоит защита работы. Итогом соревнований станет демонстрация полученных видеороликов и выбор победителей путем народного голосования.</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eaLnBrk="1" hangingPunct="1">
              <a:buFont typeface="Wingdings 2" pitchFamily="18" charset="2"/>
              <a:buChar char=""/>
            </a:pPr>
            <a:r>
              <a:rPr lang="ru-RU" altLang="ru-RU">
                <a:latin typeface="Times New Roman" pitchFamily="18" charset="0"/>
                <a:cs typeface="Times New Roman" pitchFamily="18" charset="0"/>
              </a:rPr>
              <a:t>Положение конкурса: </a:t>
            </a:r>
            <a:r>
              <a:rPr lang="en-US" altLang="ru-RU">
                <a:latin typeface="Times New Roman" pitchFamily="18" charset="0"/>
                <a:cs typeface="Times New Roman" pitchFamily="18" charset="0"/>
                <a:hlinkClick r:id="rId3"/>
              </a:rPr>
              <a:t>https://vk.com/doc8262126_528605806?hash=da92e79f4ff38669ae&amp;dl=177ba0229d073b1a45</a:t>
            </a:r>
            <a:endParaRPr lang="ru-RU" altLang="ru-RU">
              <a:latin typeface="Times New Roman" pitchFamily="18" charset="0"/>
              <a:cs typeface="Times New Roman" pitchFamily="18" charset="0"/>
            </a:endParaRPr>
          </a:p>
          <a:p>
            <a:pPr marL="365125" indent="-282575" eaLnBrk="1" hangingPunct="1">
              <a:buFont typeface="Wingdings 2" pitchFamily="18" charset="2"/>
              <a:buChar char=""/>
            </a:pPr>
            <a:endParaRPr lang="en-US"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62468" name="Рисунок 5"/>
          <p:cNvPicPr>
            <a:picLocks noChangeAspect="1"/>
          </p:cNvPicPr>
          <p:nvPr/>
        </p:nvPicPr>
        <p:blipFill>
          <a:blip r:embed="rId4" cstate="print"/>
          <a:srcRect/>
          <a:stretch>
            <a:fillRect/>
          </a:stretch>
        </p:blipFill>
        <p:spPr bwMode="auto">
          <a:xfrm>
            <a:off x="8027988" y="5753100"/>
            <a:ext cx="963612" cy="1008063"/>
          </a:xfrm>
          <a:prstGeom prst="rect">
            <a:avLst/>
          </a:prstGeom>
          <a:noFill/>
          <a:ln w="9525">
            <a:noFill/>
            <a:miter lim="800000"/>
            <a:headEnd/>
            <a:tailEnd/>
          </a:ln>
        </p:spPr>
      </p:pic>
      <p:pic>
        <p:nvPicPr>
          <p:cNvPr id="62469" name="Рисунок 6"/>
          <p:cNvPicPr>
            <a:picLocks noChangeAspect="1"/>
          </p:cNvPicPr>
          <p:nvPr/>
        </p:nvPicPr>
        <p:blipFill>
          <a:blip r:embed="rId5"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Заголовок 1"/>
          <p:cNvSpPr>
            <a:spLocks noGrp="1"/>
          </p:cNvSpPr>
          <p:nvPr>
            <p:ph type="title"/>
          </p:nvPr>
        </p:nvSpPr>
        <p:spPr>
          <a:xfrm>
            <a:off x="-180975" y="230188"/>
            <a:ext cx="9531350" cy="720725"/>
          </a:xfrm>
        </p:spPr>
        <p:txBody>
          <a:bodyPr/>
          <a:lstStyle/>
          <a:p>
            <a:pPr algn="ctr"/>
            <a:r>
              <a:rPr lang="ru-RU" altLang="ru-RU" sz="2800" b="1" smtClean="0">
                <a:latin typeface="Verdana" pitchFamily="34" charset="0"/>
                <a:ea typeface="Verdana" pitchFamily="34" charset="0"/>
                <a:cs typeface="Verdana" pitchFamily="34" charset="0"/>
              </a:rPr>
              <a:t>Международный конкурс геодизайна «Итуруп стиль»</a:t>
            </a:r>
          </a:p>
        </p:txBody>
      </p:sp>
      <p:sp>
        <p:nvSpPr>
          <p:cNvPr id="63491" name="Прямоугольник 2"/>
          <p:cNvSpPr>
            <a:spLocks noChangeArrowheads="1"/>
          </p:cNvSpPr>
          <p:nvPr/>
        </p:nvSpPr>
        <p:spPr bwMode="auto">
          <a:xfrm>
            <a:off x="0" y="1223963"/>
            <a:ext cx="8991600" cy="5354637"/>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20 мая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компания АО «Гидрострой».</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 все желающие в возрасте от 18 лет.</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Призы: Организация и финансирование конкурса проводятся за счет средств учредителя конкурса. Участникам оплачивается проезд, проживание и питание, а также экскурсионные поездки на объекты компании и по территории острова Итуруп (горячие минеральные источники, вулкан Баранского, Белые скалы и другие).</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Победители будут награждены дипломами 1, 2, 3 степеней и денежными призами: 1 место — 100 000 рублей; 2 место — 75 000 рублей; 3 место — 50 000 рублей. Остальные команды получат поощрительные призы по 30 000 рублей и памятные дипломы.</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Кандидаты должны направить на электронную почту iturup@gidrostroy.com с пометкой «На конкурс геодизайна» заявку, в состав которой необходимо включить эскизы для участия в конкурсе, резюме и презентации ранее выполненных работ. Результаты отбора будут сообщены всем соискателям после 1 июня 2020 года.</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Сайт конкурса: </a:t>
            </a:r>
            <a:r>
              <a:rPr lang="en-US" altLang="ru-RU">
                <a:latin typeface="Times New Roman" pitchFamily="18" charset="0"/>
                <a:cs typeface="Times New Roman" pitchFamily="18" charset="0"/>
                <a:hlinkClick r:id="rId2"/>
              </a:rPr>
              <a:t>http://www.gidrostroy.com/vtoroj-mezhdunarodnyj-konkurs-geodizajna-iturup-stil-ishhet-uchastnikov-ia-sahkom-17-oktyabrya-2019g.html</a:t>
            </a: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63492"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63493"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Заголовок 1"/>
          <p:cNvSpPr>
            <a:spLocks noGrp="1"/>
          </p:cNvSpPr>
          <p:nvPr>
            <p:ph type="title"/>
          </p:nvPr>
        </p:nvSpPr>
        <p:spPr>
          <a:xfrm>
            <a:off x="-180975" y="230188"/>
            <a:ext cx="9531350" cy="720725"/>
          </a:xfrm>
        </p:spPr>
        <p:txBody>
          <a:bodyPr/>
          <a:lstStyle/>
          <a:p>
            <a:pPr algn="ctr"/>
            <a:r>
              <a:rPr lang="ru-RU" altLang="ru-RU" b="1" smtClean="0">
                <a:latin typeface="Verdana" pitchFamily="34" charset="0"/>
                <a:ea typeface="Verdana" pitchFamily="34" charset="0"/>
                <a:cs typeface="Verdana" pitchFamily="34" charset="0"/>
              </a:rPr>
              <a:t>Грант для фотографов </a:t>
            </a:r>
            <a:r>
              <a:rPr lang="en-US" altLang="ru-RU" b="1" smtClean="0">
                <a:latin typeface="Verdana" pitchFamily="34" charset="0"/>
                <a:ea typeface="Verdana" pitchFamily="34" charset="0"/>
                <a:cs typeface="Verdana" pitchFamily="34" charset="0"/>
              </a:rPr>
              <a:t>PhotogrVphy</a:t>
            </a:r>
            <a:endParaRPr lang="ru-RU" altLang="ru-RU" b="1" smtClean="0">
              <a:latin typeface="Verdana" pitchFamily="34" charset="0"/>
              <a:ea typeface="Verdana" pitchFamily="34" charset="0"/>
              <a:cs typeface="Verdana" pitchFamily="34" charset="0"/>
            </a:endParaRPr>
          </a:p>
        </p:txBody>
      </p:sp>
      <p:sp>
        <p:nvSpPr>
          <p:cNvPr id="64515" name="Прямоугольник 2"/>
          <p:cNvSpPr>
            <a:spLocks noChangeArrowheads="1"/>
          </p:cNvSpPr>
          <p:nvPr/>
        </p:nvSpPr>
        <p:spPr bwMode="auto">
          <a:xfrm>
            <a:off x="12700" y="1149350"/>
            <a:ext cx="8991600" cy="4800600"/>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31 июля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журнал </a:t>
            </a:r>
            <a:r>
              <a:rPr lang="en-US" altLang="ru-RU">
                <a:latin typeface="Times New Roman" pitchFamily="18" charset="0"/>
                <a:cs typeface="Times New Roman" pitchFamily="18" charset="0"/>
              </a:rPr>
              <a:t>Photogrvphy.</a:t>
            </a: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 все желающие достигшие 18 лет.</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Призы: Победитель получит денежный приз в размере 1000 долларов.</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Все финалисты получат Сертификаты.</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Принимаются фотопроекты из серии фотографий (до 10 изображений) на любые темы.</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От одного участника бесплатно принимается только одна заявка.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фотопроекту нужно добавить его описание на английском языке от 50 слов. Фотографии загружаются на сайт в формате JPG, 1100 по длинной стороне, без знаков, рамок и надписей. Фотографии должны быть сделаны в течение последних трех лет.</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Заявки принимаются через официальный сайт конкурса.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Сайт конкурса: </a:t>
            </a:r>
            <a:r>
              <a:rPr lang="en-US" altLang="ru-RU">
                <a:latin typeface="Times New Roman" pitchFamily="18" charset="0"/>
                <a:cs typeface="Times New Roman" pitchFamily="18" charset="0"/>
              </a:rPr>
              <a:t> </a:t>
            </a:r>
            <a:r>
              <a:rPr lang="en-US" altLang="ru-RU">
                <a:latin typeface="Times New Roman" pitchFamily="18" charset="0"/>
                <a:cs typeface="Times New Roman" pitchFamily="18" charset="0"/>
                <a:hlinkClick r:id="rId2"/>
              </a:rPr>
              <a:t>http://internationalphotogrant.com/</a:t>
            </a: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64516"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64517"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Заголовок 1"/>
          <p:cNvSpPr>
            <a:spLocks noGrp="1"/>
          </p:cNvSpPr>
          <p:nvPr>
            <p:ph type="title"/>
          </p:nvPr>
        </p:nvSpPr>
        <p:spPr>
          <a:xfrm>
            <a:off x="-107950" y="227013"/>
            <a:ext cx="9504363" cy="720725"/>
          </a:xfrm>
        </p:spPr>
        <p:txBody>
          <a:bodyPr/>
          <a:lstStyle/>
          <a:p>
            <a:pPr algn="ctr"/>
            <a:r>
              <a:rPr lang="ru-RU" altLang="ru-RU" sz="2400" b="1" smtClean="0">
                <a:latin typeface="Verdana" pitchFamily="34" charset="0"/>
                <a:ea typeface="Verdana" pitchFamily="34" charset="0"/>
                <a:cs typeface="Verdana" pitchFamily="34" charset="0"/>
              </a:rPr>
              <a:t>Конкурс научно-исследовательских и творческих работ молодёжи «МЕНЯ ОЦЕНЯТ В XXI ВЕКЕ»</a:t>
            </a:r>
          </a:p>
        </p:txBody>
      </p:sp>
      <p:sp>
        <p:nvSpPr>
          <p:cNvPr id="65539" name="Прямоугольник 2"/>
          <p:cNvSpPr>
            <a:spLocks noChangeArrowheads="1"/>
          </p:cNvSpPr>
          <p:nvPr/>
        </p:nvSpPr>
        <p:spPr bwMode="auto">
          <a:xfrm>
            <a:off x="0" y="1052513"/>
            <a:ext cx="8991600" cy="5356225"/>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11 октября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«Национальная система развития научной, творческой и инновационной деятельности молодежи России «ИНТЕГРАЦИЯ».</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 старшеклассники и студенты в возрасте от 14 до 25 лет, которые занимаются научной или исследовательской деятельностью.</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Призы: Дипломы и сертификаты.</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01.09.2020 – 11.10.2020 - заочный тур</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28.10.2020 – 30.10.2020 - очный тур (XVII Всероссийский молодежный фестиваль)</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Почтовые реквизиты и средства связи Оргкомитета: 111675, Москва, ул. Дмитриевского, д. 7, оф. 7, НС «Интеграция» Оргкомитет Всероссийского конкурса «Меня оценят в XXIвеке» тел. (495) 374-59-57 многоканальный, (495) 688-21-85, (495) 684-82-47 E-mail: mov21@mail.ru (для конкурсных работ и вопросов)</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Интернет – сайты: </a:t>
            </a:r>
            <a:r>
              <a:rPr lang="en-US" altLang="ru-RU">
                <a:latin typeface="Times New Roman" pitchFamily="18" charset="0"/>
                <a:cs typeface="Times New Roman" pitchFamily="18" charset="0"/>
              </a:rPr>
              <a:t>www.integraciya.org; nauka21.com</a:t>
            </a: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eaLnBrk="1" hangingPunct="1">
              <a:buFont typeface="Wingdings 2" pitchFamily="18" charset="2"/>
              <a:buChar char=""/>
            </a:pPr>
            <a:r>
              <a:rPr lang="ru-RU" altLang="ru-RU">
                <a:latin typeface="Times New Roman" pitchFamily="18" charset="0"/>
                <a:cs typeface="Times New Roman" pitchFamily="18" charset="0"/>
              </a:rPr>
              <a:t>Сайт конкурса: </a:t>
            </a:r>
            <a:r>
              <a:rPr lang="en-US" altLang="ru-RU">
                <a:latin typeface="Times New Roman" pitchFamily="18" charset="0"/>
                <a:cs typeface="Times New Roman" pitchFamily="18" charset="0"/>
                <a:hlinkClick r:id="rId2"/>
              </a:rPr>
              <a:t>http://integraciya.org/konkursy/menya-otsenyat-v-xxi-veke/</a:t>
            </a:r>
            <a:endParaRPr lang="ru-RU" altLang="ru-RU">
              <a:latin typeface="Times New Roman" pitchFamily="18" charset="0"/>
              <a:cs typeface="Times New Roman" pitchFamily="18" charset="0"/>
            </a:endParaRPr>
          </a:p>
          <a:p>
            <a:pPr marL="365125" indent="-282575"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65540"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65541"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Заголовок 1"/>
          <p:cNvSpPr>
            <a:spLocks noGrp="1"/>
          </p:cNvSpPr>
          <p:nvPr>
            <p:ph type="title"/>
          </p:nvPr>
        </p:nvSpPr>
        <p:spPr>
          <a:xfrm>
            <a:off x="-180975" y="476250"/>
            <a:ext cx="9504363" cy="720725"/>
          </a:xfrm>
        </p:spPr>
        <p:txBody>
          <a:bodyPr/>
          <a:lstStyle/>
          <a:p>
            <a:pPr algn="ctr"/>
            <a:r>
              <a:rPr lang="ru-RU" altLang="ru-RU" sz="2400" b="1" smtClean="0">
                <a:latin typeface="Verdana" pitchFamily="34" charset="0"/>
                <a:ea typeface="Verdana" pitchFamily="34" charset="0"/>
                <a:cs typeface="Verdana" pitchFamily="34" charset="0"/>
              </a:rPr>
              <a:t>Конкурс по проблемам культурного наследия, экологии и безопасности жизнедеятельности «ЮНЭКО-2020»</a:t>
            </a:r>
          </a:p>
        </p:txBody>
      </p:sp>
      <p:sp>
        <p:nvSpPr>
          <p:cNvPr id="53251" name="Прямоугольник 2"/>
          <p:cNvSpPr>
            <a:spLocks noChangeArrowheads="1"/>
          </p:cNvSpPr>
          <p:nvPr/>
        </p:nvSpPr>
        <p:spPr bwMode="auto">
          <a:xfrm>
            <a:off x="0" y="1190625"/>
            <a:ext cx="8991600" cy="5630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65125" indent="-282575">
              <a:spcBef>
                <a:spcPts val="600"/>
              </a:spcBef>
              <a:buClr>
                <a:schemeClr val="accent1"/>
              </a:buClr>
              <a:buSzPct val="76000"/>
              <a:buFont typeface="Wingdings 3" panose="05040102010807070707" pitchFamily="18" charset="2"/>
              <a:buChar char=""/>
              <a:defRPr sz="2600">
                <a:solidFill>
                  <a:schemeClr val="tx1"/>
                </a:solidFill>
                <a:latin typeface="Calibri" panose="020F0502020204030204"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Calibri" panose="020F0502020204030204"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Calibri" panose="020F0502020204030204" pitchFamily="34" charset="0"/>
              </a:defRPr>
            </a:lvl3pPr>
            <a:lvl4pPr marL="1600200" indent="-228600">
              <a:spcBef>
                <a:spcPts val="400"/>
              </a:spcBef>
              <a:buClr>
                <a:srgbClr val="E0A208"/>
              </a:buClr>
              <a:buSzPct val="70000"/>
              <a:buFont typeface="Wingdings" panose="05000000000000000000" pitchFamily="2" charset="2"/>
              <a:buChar char=""/>
              <a:defRPr sz="2000">
                <a:solidFill>
                  <a:schemeClr val="tx1"/>
                </a:solidFill>
                <a:latin typeface="Calibri" panose="020F0502020204030204"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Calibri" panose="020F0502020204030204"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Calibri" panose="020F0502020204030204"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Calibri" panose="020F0502020204030204"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Calibri" panose="020F0502020204030204"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Calibri" panose="020F0502020204030204" pitchFamily="34" charset="0"/>
              </a:defRPr>
            </a:lvl9pPr>
          </a:lstStyle>
          <a:p>
            <a:pPr algn="just" eaLnBrk="1" hangingPunct="1">
              <a:spcBef>
                <a:spcPct val="0"/>
              </a:spcBef>
              <a:buClrTx/>
              <a:buSzTx/>
              <a:buFont typeface="Wingdings 2" panose="05020102010507070707" pitchFamily="18" charset="2"/>
              <a:buChar char=""/>
              <a:defRPr/>
            </a:pPr>
            <a:r>
              <a:rPr lang="ru-RU" altLang="ru-RU" sz="1800" dirty="0" smtClean="0">
                <a:latin typeface="Times New Roman" panose="02020603050405020304" pitchFamily="18" charset="0"/>
                <a:cs typeface="Times New Roman" panose="02020603050405020304" pitchFamily="18" charset="0"/>
              </a:rPr>
              <a:t>Дата окончания приема заявок: 04 ноября 2020 года.</a:t>
            </a:r>
          </a:p>
          <a:p>
            <a:pPr algn="just" eaLnBrk="1" hangingPunct="1">
              <a:spcBef>
                <a:spcPct val="0"/>
              </a:spcBef>
              <a:buClrTx/>
              <a:buSzTx/>
              <a:buFont typeface="Wingdings 2" panose="05020102010507070707" pitchFamily="18" charset="2"/>
              <a:buChar char=""/>
              <a:defRPr/>
            </a:pPr>
            <a:r>
              <a:rPr lang="ru-RU" altLang="ru-RU" sz="1800" dirty="0" smtClean="0">
                <a:latin typeface="Times New Roman" panose="02020603050405020304" pitchFamily="18" charset="0"/>
                <a:cs typeface="Times New Roman" panose="02020603050405020304" pitchFamily="18" charset="0"/>
              </a:rPr>
              <a:t>Организаторы: «Национальная система развития научной, творческой и инновационной деятельности молодежи России «ИНТЕГРАЦИЯ».</a:t>
            </a:r>
          </a:p>
          <a:p>
            <a:pPr algn="just" eaLnBrk="1" hangingPunct="1">
              <a:spcBef>
                <a:spcPct val="0"/>
              </a:spcBef>
              <a:buClrTx/>
              <a:buSzTx/>
              <a:buFont typeface="Wingdings 2" panose="05020102010507070707" pitchFamily="18" charset="2"/>
              <a:buChar char=""/>
              <a:defRPr/>
            </a:pPr>
            <a:r>
              <a:rPr lang="ru-RU" altLang="ru-RU" sz="1800" dirty="0" smtClean="0">
                <a:latin typeface="Times New Roman" panose="02020603050405020304" pitchFamily="18" charset="0"/>
                <a:cs typeface="Times New Roman" panose="02020603050405020304" pitchFamily="18" charset="0"/>
              </a:rPr>
              <a:t>К участию приглашаются старшеклассники и студенты в возрасте от 14 до 25 лет, которые занимаются научной или исследовательской деятельностью.</a:t>
            </a:r>
          </a:p>
          <a:p>
            <a:pPr algn="just" eaLnBrk="1" hangingPunct="1">
              <a:spcBef>
                <a:spcPct val="0"/>
              </a:spcBef>
              <a:buClrTx/>
              <a:buSzTx/>
              <a:buFont typeface="Wingdings 2" panose="05020102010507070707" pitchFamily="18" charset="2"/>
              <a:buChar char=""/>
              <a:defRPr/>
            </a:pPr>
            <a:r>
              <a:rPr lang="ru-RU" altLang="ru-RU" sz="1800" dirty="0" smtClean="0">
                <a:latin typeface="Times New Roman" panose="02020603050405020304" pitchFamily="18" charset="0"/>
                <a:cs typeface="Times New Roman" panose="02020603050405020304" pitchFamily="18" charset="0"/>
              </a:rPr>
              <a:t>Призы: Дипломы и сертификаты.</a:t>
            </a:r>
          </a:p>
          <a:p>
            <a:pPr algn="just" eaLnBrk="1" hangingPunct="1">
              <a:spcBef>
                <a:spcPct val="0"/>
              </a:spcBef>
              <a:buClrTx/>
              <a:buSzTx/>
              <a:buFont typeface="Wingdings 2" panose="05020102010507070707" pitchFamily="18" charset="2"/>
              <a:buChar char=""/>
              <a:defRPr/>
            </a:pPr>
            <a:r>
              <a:rPr lang="ru-RU" altLang="ru-RU" sz="1800" dirty="0" smtClean="0">
                <a:latin typeface="Times New Roman" panose="02020603050405020304" pitchFamily="18" charset="0"/>
                <a:cs typeface="Times New Roman" panose="02020603050405020304" pitchFamily="18" charset="0"/>
              </a:rPr>
              <a:t>01.09.2020 – 04.11.2020 - заочный тур</a:t>
            </a:r>
          </a:p>
          <a:p>
            <a:pPr algn="just" eaLnBrk="1" hangingPunct="1">
              <a:spcBef>
                <a:spcPct val="0"/>
              </a:spcBef>
              <a:buClrTx/>
              <a:buSzTx/>
              <a:buFont typeface="Wingdings 2" panose="05020102010507070707" pitchFamily="18" charset="2"/>
              <a:buChar char=""/>
              <a:defRPr/>
            </a:pPr>
            <a:r>
              <a:rPr lang="ru-RU" altLang="ru-RU" sz="1800" dirty="0" smtClean="0">
                <a:latin typeface="Times New Roman" panose="02020603050405020304" pitchFamily="18" charset="0"/>
                <a:cs typeface="Times New Roman" panose="02020603050405020304" pitchFamily="18" charset="0"/>
              </a:rPr>
              <a:t>18.11.2020 – 20.11.2020 - очный тур (XVIII Всероссийский молодежный форум)</a:t>
            </a:r>
          </a:p>
          <a:p>
            <a:pPr algn="just" eaLnBrk="1" hangingPunct="1">
              <a:spcBef>
                <a:spcPct val="0"/>
              </a:spcBef>
              <a:buClrTx/>
              <a:buSzTx/>
              <a:buFont typeface="Wingdings 2" panose="05020102010507070707" pitchFamily="18" charset="2"/>
              <a:buChar char=""/>
              <a:defRPr/>
            </a:pPr>
            <a:r>
              <a:rPr lang="ru-RU" altLang="ru-RU" sz="1800" dirty="0" smtClean="0">
                <a:latin typeface="Times New Roman" panose="02020603050405020304" pitchFamily="18" charset="0"/>
                <a:cs typeface="Times New Roman" panose="02020603050405020304" pitchFamily="18" charset="0"/>
              </a:rPr>
              <a:t>Юридический адрес Организатора: 129090, г. Москва, ул. Щепкина, д. 22, офис 21-22,</a:t>
            </a:r>
          </a:p>
          <a:p>
            <a:pPr algn="just" eaLnBrk="1" hangingPunct="1">
              <a:spcBef>
                <a:spcPct val="0"/>
              </a:spcBef>
              <a:buClrTx/>
              <a:buSzTx/>
              <a:buFont typeface="Wingdings 2" panose="05020102010507070707" pitchFamily="18" charset="2"/>
              <a:buChar char=""/>
              <a:defRPr/>
            </a:pPr>
            <a:r>
              <a:rPr lang="ru-RU" altLang="ru-RU" sz="1800" dirty="0" smtClean="0">
                <a:latin typeface="Times New Roman" panose="02020603050405020304" pitchFamily="18" charset="0"/>
                <a:cs typeface="Times New Roman" panose="02020603050405020304" pitchFamily="18" charset="0"/>
              </a:rPr>
              <a:t>НС «Интеграция». Почтовый и фактический адрес Оргкомитета: 111675, Москва, ул. Дмитриевского, д. 7, оф. 7. E-mail: uneko21@mail.ru.- для конкурсных работ и вопросов.</a:t>
            </a:r>
          </a:p>
          <a:p>
            <a:pPr algn="just" eaLnBrk="1" hangingPunct="1">
              <a:spcBef>
                <a:spcPct val="0"/>
              </a:spcBef>
              <a:buClrTx/>
              <a:buSzTx/>
              <a:buFont typeface="Wingdings 2" panose="05020102010507070707" pitchFamily="18" charset="2"/>
              <a:buChar char=""/>
              <a:defRPr/>
            </a:pPr>
            <a:r>
              <a:rPr lang="ru-RU" altLang="ru-RU" sz="1800" dirty="0" smtClean="0">
                <a:latin typeface="Times New Roman" panose="02020603050405020304" pitchFamily="18" charset="0"/>
                <a:cs typeface="Times New Roman" panose="02020603050405020304" pitchFamily="18" charset="0"/>
              </a:rPr>
              <a:t> Телефоны НС «Интеграция»: (495) 374-59-57 многоканальный; 688-21-85; 684-82-47.</a:t>
            </a:r>
          </a:p>
          <a:p>
            <a:pPr algn="just" eaLnBrk="1" hangingPunct="1">
              <a:spcBef>
                <a:spcPct val="0"/>
              </a:spcBef>
              <a:buClrTx/>
              <a:buSzTx/>
              <a:buFont typeface="Wingdings 2" panose="05020102010507070707" pitchFamily="18" charset="2"/>
              <a:buChar char=""/>
              <a:defRPr/>
            </a:pPr>
            <a:r>
              <a:rPr lang="ru-RU" altLang="ru-RU" sz="1800" dirty="0" smtClean="0">
                <a:latin typeface="Times New Roman" panose="02020603050405020304" pitchFamily="18" charset="0"/>
                <a:cs typeface="Times New Roman" panose="02020603050405020304" pitchFamily="18" charset="0"/>
              </a:rPr>
              <a:t>Часы работы: с 10.00 до 18.00. Интернет-сайты: </a:t>
            </a:r>
            <a:r>
              <a:rPr lang="en-US" altLang="ru-RU" sz="1800" dirty="0" smtClean="0">
                <a:latin typeface="Times New Roman" panose="02020603050405020304" pitchFamily="18" charset="0"/>
                <a:cs typeface="Times New Roman" panose="02020603050405020304" pitchFamily="18" charset="0"/>
              </a:rPr>
              <a:t>www.nauka21.com; </a:t>
            </a:r>
            <a:r>
              <a:rPr lang="en-US" altLang="ru-RU" sz="1800" dirty="0" smtClean="0">
                <a:latin typeface="Times New Roman" panose="02020603050405020304" pitchFamily="18" charset="0"/>
                <a:cs typeface="Times New Roman" panose="02020603050405020304" pitchFamily="18" charset="0"/>
                <a:hlinkClick r:id="rId2"/>
              </a:rPr>
              <a:t>www.integraciya.org</a:t>
            </a:r>
            <a:r>
              <a:rPr lang="en-US" altLang="ru-RU" sz="1800" dirty="0" smtClean="0">
                <a:latin typeface="Times New Roman" panose="02020603050405020304" pitchFamily="18" charset="0"/>
                <a:cs typeface="Times New Roman" panose="02020603050405020304" pitchFamily="18" charset="0"/>
              </a:rPr>
              <a:t>.</a:t>
            </a:r>
            <a:endParaRPr lang="ru-RU" altLang="ru-RU" sz="1800" dirty="0" smtClean="0">
              <a:latin typeface="Times New Roman" panose="02020603050405020304" pitchFamily="18" charset="0"/>
              <a:cs typeface="Times New Roman" panose="02020603050405020304" pitchFamily="18" charset="0"/>
            </a:endParaRPr>
          </a:p>
          <a:p>
            <a:pPr marL="82550" indent="0" algn="just" eaLnBrk="1" hangingPunct="1">
              <a:spcBef>
                <a:spcPct val="0"/>
              </a:spcBef>
              <a:buClrTx/>
              <a:buSzTx/>
              <a:buFont typeface="Wingdings 3" panose="05040102010807070707" pitchFamily="18" charset="2"/>
              <a:buNone/>
              <a:defRPr/>
            </a:pPr>
            <a:endParaRPr lang="ru-RU" altLang="ru-RU" sz="1800" dirty="0" smtClean="0">
              <a:latin typeface="Times New Roman" panose="02020603050405020304" pitchFamily="18" charset="0"/>
              <a:cs typeface="Times New Roman" panose="02020603050405020304" pitchFamily="18" charset="0"/>
            </a:endParaRPr>
          </a:p>
          <a:p>
            <a:pPr eaLnBrk="1" hangingPunct="1">
              <a:spcBef>
                <a:spcPct val="0"/>
              </a:spcBef>
              <a:buClrTx/>
              <a:buSzTx/>
              <a:buFont typeface="Wingdings 2" panose="05020102010507070707" pitchFamily="18" charset="2"/>
              <a:buChar char=""/>
              <a:defRPr/>
            </a:pPr>
            <a:r>
              <a:rPr lang="ru-RU" altLang="ru-RU" sz="1800" dirty="0" smtClean="0">
                <a:latin typeface="Times New Roman" panose="02020603050405020304" pitchFamily="18" charset="0"/>
                <a:cs typeface="Times New Roman" panose="02020603050405020304" pitchFamily="18" charset="0"/>
              </a:rPr>
              <a:t>Сайт конкурса: </a:t>
            </a:r>
            <a:r>
              <a:rPr lang="en-US" altLang="ru-RU" sz="1800" dirty="0" smtClean="0">
                <a:latin typeface="Times New Roman" panose="02020603050405020304" pitchFamily="18" charset="0"/>
                <a:cs typeface="Times New Roman" panose="02020603050405020304" pitchFamily="18" charset="0"/>
                <a:hlinkClick r:id="rId3"/>
              </a:rPr>
              <a:t>http://integraciya.org/konkursy/yuneko/</a:t>
            </a:r>
            <a:endParaRPr lang="ru-RU" altLang="ru-RU" sz="1800" dirty="0" smtClean="0">
              <a:latin typeface="Times New Roman" panose="02020603050405020304" pitchFamily="18" charset="0"/>
              <a:cs typeface="Times New Roman" panose="02020603050405020304" pitchFamily="18" charset="0"/>
            </a:endParaRPr>
          </a:p>
          <a:p>
            <a:pPr eaLnBrk="1" hangingPunct="1">
              <a:spcBef>
                <a:spcPct val="0"/>
              </a:spcBef>
              <a:buClrTx/>
              <a:buSzTx/>
              <a:buFont typeface="Wingdings 2" panose="05020102010507070707" pitchFamily="18" charset="2"/>
              <a:buChar char=""/>
              <a:defRPr/>
            </a:pPr>
            <a:endParaRPr lang="ru-RU" altLang="ru-RU" sz="1800" dirty="0" smtClean="0">
              <a:latin typeface="Times New Roman" panose="02020603050405020304" pitchFamily="18" charset="0"/>
              <a:cs typeface="Times New Roman" panose="02020603050405020304" pitchFamily="18" charset="0"/>
            </a:endParaRPr>
          </a:p>
          <a:p>
            <a:pPr algn="just" eaLnBrk="1" hangingPunct="1">
              <a:spcBef>
                <a:spcPct val="0"/>
              </a:spcBef>
              <a:buClrTx/>
              <a:buSzTx/>
              <a:buFont typeface="Wingdings 2" panose="05020102010507070707" pitchFamily="18" charset="2"/>
              <a:buChar char=""/>
              <a:defRPr/>
            </a:pPr>
            <a:endParaRPr lang="ru-RU" altLang="ru-RU" sz="1800" dirty="0" smtClean="0">
              <a:latin typeface="Times New Roman" panose="02020603050405020304" pitchFamily="18" charset="0"/>
              <a:cs typeface="Times New Roman" panose="02020603050405020304" pitchFamily="18" charset="0"/>
            </a:endParaRPr>
          </a:p>
          <a:p>
            <a:pPr algn="just" eaLnBrk="1" hangingPunct="1">
              <a:spcBef>
                <a:spcPct val="0"/>
              </a:spcBef>
              <a:buClrTx/>
              <a:buSzTx/>
              <a:buFont typeface="Wingdings 2" panose="05020102010507070707" pitchFamily="18" charset="2"/>
              <a:buChar char=""/>
              <a:defRPr/>
            </a:pPr>
            <a:endParaRPr lang="ru-RU" altLang="ru-RU" sz="1800" dirty="0" smtClean="0">
              <a:latin typeface="Times New Roman" panose="02020603050405020304" pitchFamily="18" charset="0"/>
              <a:cs typeface="Times New Roman" panose="02020603050405020304" pitchFamily="18" charset="0"/>
            </a:endParaRPr>
          </a:p>
        </p:txBody>
      </p:sp>
      <p:pic>
        <p:nvPicPr>
          <p:cNvPr id="66564" name="Рисунок 5"/>
          <p:cNvPicPr>
            <a:picLocks noChangeAspect="1"/>
          </p:cNvPicPr>
          <p:nvPr/>
        </p:nvPicPr>
        <p:blipFill>
          <a:blip r:embed="rId4" cstate="print"/>
          <a:srcRect/>
          <a:stretch>
            <a:fillRect/>
          </a:stretch>
        </p:blipFill>
        <p:spPr bwMode="auto">
          <a:xfrm>
            <a:off x="8027988" y="5753100"/>
            <a:ext cx="963612" cy="1008063"/>
          </a:xfrm>
          <a:prstGeom prst="rect">
            <a:avLst/>
          </a:prstGeom>
          <a:noFill/>
          <a:ln w="9525">
            <a:noFill/>
            <a:miter lim="800000"/>
            <a:headEnd/>
            <a:tailEnd/>
          </a:ln>
        </p:spPr>
      </p:pic>
      <p:pic>
        <p:nvPicPr>
          <p:cNvPr id="66565" name="Рисунок 6"/>
          <p:cNvPicPr>
            <a:picLocks noChangeAspect="1"/>
          </p:cNvPicPr>
          <p:nvPr/>
        </p:nvPicPr>
        <p:blipFill>
          <a:blip r:embed="rId5"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Заголовок 1"/>
          <p:cNvSpPr>
            <a:spLocks noGrp="1"/>
          </p:cNvSpPr>
          <p:nvPr>
            <p:ph type="title"/>
          </p:nvPr>
        </p:nvSpPr>
        <p:spPr>
          <a:xfrm>
            <a:off x="-180975" y="407988"/>
            <a:ext cx="9504363" cy="720725"/>
          </a:xfrm>
        </p:spPr>
        <p:txBody>
          <a:bodyPr/>
          <a:lstStyle/>
          <a:p>
            <a:pPr algn="ctr"/>
            <a:r>
              <a:rPr lang="ru-RU" altLang="ru-RU" b="1" smtClean="0">
                <a:latin typeface="Verdana" pitchFamily="34" charset="0"/>
                <a:ea typeface="Verdana" pitchFamily="34" charset="0"/>
                <a:cs typeface="Verdana" pitchFamily="34" charset="0"/>
              </a:rPr>
              <a:t>Волонтеры на Олимпиаду </a:t>
            </a:r>
            <a:br>
              <a:rPr lang="ru-RU" altLang="ru-RU" b="1" smtClean="0">
                <a:latin typeface="Verdana" pitchFamily="34" charset="0"/>
                <a:ea typeface="Verdana" pitchFamily="34" charset="0"/>
                <a:cs typeface="Verdana" pitchFamily="34" charset="0"/>
              </a:rPr>
            </a:br>
            <a:r>
              <a:rPr lang="ru-RU" altLang="ru-RU" b="1" smtClean="0">
                <a:latin typeface="Verdana" pitchFamily="34" charset="0"/>
                <a:ea typeface="Verdana" pitchFamily="34" charset="0"/>
                <a:cs typeface="Verdana" pitchFamily="34" charset="0"/>
              </a:rPr>
              <a:t>Пекин 2022</a:t>
            </a:r>
          </a:p>
        </p:txBody>
      </p:sp>
      <p:sp>
        <p:nvSpPr>
          <p:cNvPr id="67587" name="Прямоугольник 2"/>
          <p:cNvSpPr>
            <a:spLocks noChangeArrowheads="1"/>
          </p:cNvSpPr>
          <p:nvPr/>
        </p:nvSpPr>
        <p:spPr bwMode="auto">
          <a:xfrm>
            <a:off x="0" y="1190625"/>
            <a:ext cx="8991600" cy="5908675"/>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31 июня 2021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Оргкомитет Игр в Пекине.</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 волонтеры, которым исполнится 18 лет к 1 января 2022 года, они должен уметь изъясняться на китайском или английском языке.</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Волонтеры Игр будут предоставлять услуги на церемонии открытия и закрытия, соревнованиях и / или других мероприятиях Игр в Пекине, Яньцине или Чжанцзякоу. Сами добровольцы будут разделены на две широкие категории: общие и специализированные добровольцы. Волонтеры-специалисты — это те, кто обладает профессиональными знаниями, навыками и знаниями в определенной области, включая языковые, медицинские или водительские услуги. Добровольцы-неспециалисты — это обычные волонтеры.</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Оргкомитет Игр в Пекине собирается отобрать 39 тысяч волонтеров, из них 27 тысяч будут задействованы в Олимпийских играх и 12 тысяч — в Паралимпийских играх.</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Результаты отбора будут объявлены 30 сентября 2021 года.</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eaLnBrk="1" hangingPunct="1">
              <a:buFont typeface="Wingdings 2" pitchFamily="18" charset="2"/>
              <a:buChar char=""/>
            </a:pPr>
            <a:r>
              <a:rPr lang="ru-RU" altLang="ru-RU">
                <a:latin typeface="Times New Roman" pitchFamily="18" charset="0"/>
                <a:cs typeface="Times New Roman" pitchFamily="18" charset="0"/>
              </a:rPr>
              <a:t>Зарегистрируйтесь на сайте волонтеров Олимпийских игр в Пекине в 2022 году: </a:t>
            </a:r>
            <a:r>
              <a:rPr lang="ru-RU" altLang="ru-RU">
                <a:latin typeface="Times New Roman" pitchFamily="18" charset="0"/>
                <a:cs typeface="Times New Roman" pitchFamily="18" charset="0"/>
                <a:hlinkClick r:id="rId2"/>
              </a:rPr>
              <a:t>https://vol.beijing2022.cn/indexEn.html</a:t>
            </a:r>
            <a:endParaRPr lang="ru-RU" altLang="ru-RU">
              <a:latin typeface="Times New Roman" pitchFamily="18" charset="0"/>
              <a:cs typeface="Times New Roman" pitchFamily="18" charset="0"/>
            </a:endParaRPr>
          </a:p>
          <a:p>
            <a:pPr marL="365125" indent="-282575"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67588"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67589"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Заголовок 1"/>
          <p:cNvSpPr>
            <a:spLocks noGrp="1"/>
          </p:cNvSpPr>
          <p:nvPr>
            <p:ph type="title"/>
          </p:nvPr>
        </p:nvSpPr>
        <p:spPr>
          <a:xfrm>
            <a:off x="-107950" y="260350"/>
            <a:ext cx="9531350" cy="720725"/>
          </a:xfrm>
        </p:spPr>
        <p:txBody>
          <a:bodyPr/>
          <a:lstStyle/>
          <a:p>
            <a:pPr algn="ctr"/>
            <a:r>
              <a:rPr lang="ru-RU" altLang="ru-RU" sz="2400" b="1" smtClean="0">
                <a:latin typeface="Verdana" pitchFamily="34" charset="0"/>
                <a:ea typeface="Verdana" pitchFamily="34" charset="0"/>
                <a:cs typeface="Verdana" pitchFamily="34" charset="0"/>
              </a:rPr>
              <a:t>Международный фотоконкурс, посвященный железным дорогам Caminos de Hierro.</a:t>
            </a:r>
          </a:p>
        </p:txBody>
      </p:sp>
      <p:sp>
        <p:nvSpPr>
          <p:cNvPr id="15363" name="Прямоугольник 2"/>
          <p:cNvSpPr>
            <a:spLocks noChangeArrowheads="1"/>
          </p:cNvSpPr>
          <p:nvPr/>
        </p:nvSpPr>
        <p:spPr bwMode="auto">
          <a:xfrm>
            <a:off x="0" y="1243013"/>
            <a:ext cx="8991600" cy="4248150"/>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21 января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Фонд железных дорог (Испания). </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 все желающие.</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Призы: Первая премия — 4 000 евро, Вторая премия — 2000 евро. Четыре поощрительных премии по 300 евро.</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Премия молодого фотографа (для лиц младше 25 лет) — 1200 евро.</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Принимаются фотографии, связанные с миром железных дорог.</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Каждый участник может представить максимум три фотографии или одну фотосерию (3-5 фото).</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Заявки для участия в конкурсе подаются через официальный сайт (jpg, не более 1,5 Мбайт).</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Сайт конкурса: </a:t>
            </a:r>
            <a:r>
              <a:rPr lang="en-US" altLang="ru-RU">
                <a:latin typeface="Times New Roman" pitchFamily="18" charset="0"/>
                <a:cs typeface="Times New Roman" pitchFamily="18" charset="0"/>
                <a:hlinkClick r:id="rId2"/>
              </a:rPr>
              <a:t>https://www.ffe.es/caminosdehierro/informacion/bases_en.htm</a:t>
            </a: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15364"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15365"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a:xfrm>
            <a:off x="-107950" y="406400"/>
            <a:ext cx="9531350" cy="720725"/>
          </a:xfrm>
        </p:spPr>
        <p:txBody>
          <a:bodyPr/>
          <a:lstStyle/>
          <a:p>
            <a:pPr algn="ctr"/>
            <a:r>
              <a:rPr lang="ru-RU" altLang="ru-RU" sz="2800" b="1" smtClean="0">
                <a:latin typeface="Verdana" pitchFamily="34" charset="0"/>
                <a:ea typeface="Verdana" pitchFamily="34" charset="0"/>
                <a:cs typeface="Verdana" pitchFamily="34" charset="0"/>
              </a:rPr>
              <a:t>Конкурс проектов </a:t>
            </a:r>
            <a:br>
              <a:rPr lang="ru-RU" altLang="ru-RU" sz="2800" b="1" smtClean="0">
                <a:latin typeface="Verdana" pitchFamily="34" charset="0"/>
                <a:ea typeface="Verdana" pitchFamily="34" charset="0"/>
                <a:cs typeface="Verdana" pitchFamily="34" charset="0"/>
              </a:rPr>
            </a:br>
            <a:r>
              <a:rPr lang="ru-RU" altLang="ru-RU" sz="2800" b="1" smtClean="0">
                <a:latin typeface="Verdana" pitchFamily="34" charset="0"/>
                <a:ea typeface="Verdana" pitchFamily="34" charset="0"/>
                <a:cs typeface="Verdana" pitchFamily="34" charset="0"/>
              </a:rPr>
              <a:t>«Лучше с животными»</a:t>
            </a:r>
          </a:p>
        </p:txBody>
      </p:sp>
      <p:sp>
        <p:nvSpPr>
          <p:cNvPr id="16387" name="Прямоугольник 2"/>
          <p:cNvSpPr>
            <a:spLocks noChangeArrowheads="1"/>
          </p:cNvSpPr>
          <p:nvPr/>
        </p:nvSpPr>
        <p:spPr bwMode="auto">
          <a:xfrm>
            <a:off x="0" y="1195388"/>
            <a:ext cx="8991600" cy="4524375"/>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28 января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компания PURINA совместно с фондом Ашока.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приглашаются юные авторы идей в возрасте от 18 до 25 лет и социальные, коммерческие предприятия, НКО и другие организации, чья работа укрепляет уникальную связь между людьми и домашними питомцами.</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Призы: Финалисты получат комплексную поддержку в развитии проекта и приглашение на участие в PurinaBetterwithPetsForum, который пройдет 3-4 июня 2020 года во Франции.</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Автор лучшей идеи получит грант до 20 000 швейцарских франков на реализацию идеи.</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Автор лучшего действующего проекта получит до 100 000 швейцарских франков на развитие проекта.</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Сайт: </a:t>
            </a:r>
            <a:r>
              <a:rPr lang="en-US" altLang="ru-RU">
                <a:latin typeface="Times New Roman" pitchFamily="18" charset="0"/>
                <a:cs typeface="Times New Roman" pitchFamily="18" charset="0"/>
                <a:hlinkClick r:id="rId2"/>
              </a:rPr>
              <a:t>https://network.changemakers.com/challenge/PurinaBetterwithPetsPrize/entry</a:t>
            </a: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16388"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16389"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p:nvPr>
        </p:nvSpPr>
        <p:spPr>
          <a:xfrm>
            <a:off x="-180975" y="166688"/>
            <a:ext cx="9531350" cy="720725"/>
          </a:xfrm>
        </p:spPr>
        <p:txBody>
          <a:bodyPr/>
          <a:lstStyle/>
          <a:p>
            <a:pPr algn="ctr"/>
            <a:r>
              <a:rPr lang="ru-RU" altLang="ru-RU" b="1" smtClean="0">
                <a:latin typeface="Verdana" pitchFamily="34" charset="0"/>
                <a:ea typeface="Verdana" pitchFamily="34" charset="0"/>
                <a:cs typeface="Verdana" pitchFamily="34" charset="0"/>
              </a:rPr>
              <a:t>Прием заявок в "Школу вожатых" </a:t>
            </a:r>
          </a:p>
        </p:txBody>
      </p:sp>
      <p:sp>
        <p:nvSpPr>
          <p:cNvPr id="17411" name="Прямоугольник 2"/>
          <p:cNvSpPr>
            <a:spLocks noChangeArrowheads="1"/>
          </p:cNvSpPr>
          <p:nvPr/>
        </p:nvSpPr>
        <p:spPr bwMode="auto">
          <a:xfrm>
            <a:off x="0" y="1073150"/>
            <a:ext cx="8991600" cy="5632450"/>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28 января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ОГКУ «Молодежный кадровый центр».</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К участию приглашаем бойцов студенческих отрядов Иркутской области, достигших 18 лет, желающих работать летом вожатыми в детских оздоровительных лагерях, на детских площадках, базах отдыха.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 Обучение пройдет с 8 февраля по 24 апреля  на базе Иркутского государственного университета по адресу: ул. Нижняя Набережная, 6.</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Программа состоит из лекций, практических занятий и самостоятельной работы. По окончании "Школы вожатых" участники получат сертификаты об освоении дополнительной профессиональной программы повышения квалификации «Основы вожатской деятельности».</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Направлять заявку по электронной почте на адрес: mkc_irkutsk@mail.ru (с пометкой «Заявка на школу вожатых»). Форму заявки можно скачать здесь: </a:t>
            </a:r>
            <a:r>
              <a:rPr lang="ru-RU" altLang="ru-RU">
                <a:latin typeface="Times New Roman" pitchFamily="18" charset="0"/>
                <a:cs typeface="Times New Roman" pitchFamily="18" charset="0"/>
                <a:hlinkClick r:id="rId2"/>
              </a:rPr>
              <a:t>https://mmp38.ru/news/news-of-the-ministry/5517/</a:t>
            </a: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 По всем вопросам обращаться в ОГКУ «Молодежный кадровый центр» по адресу: улица Карла Маркса, 47 (Дом офицеров), кабинет 115, телефон 89016588840. Контактное лицо: Ольга Баранова</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17412"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17413"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p:nvPr>
        </p:nvSpPr>
        <p:spPr>
          <a:xfrm>
            <a:off x="-107950" y="447675"/>
            <a:ext cx="9531350" cy="720725"/>
          </a:xfrm>
        </p:spPr>
        <p:txBody>
          <a:bodyPr/>
          <a:lstStyle/>
          <a:p>
            <a:pPr algn="ctr"/>
            <a:r>
              <a:rPr lang="ru-RU" altLang="ru-RU" sz="2800" b="1" smtClean="0">
                <a:latin typeface="Verdana" pitchFamily="34" charset="0"/>
                <a:ea typeface="Verdana" pitchFamily="34" charset="0"/>
                <a:cs typeface="Verdana" pitchFamily="34" charset="0"/>
              </a:rPr>
              <a:t>Международный фотоконкурс </a:t>
            </a:r>
            <a:br>
              <a:rPr lang="ru-RU" altLang="ru-RU" sz="2800" b="1" smtClean="0">
                <a:latin typeface="Verdana" pitchFamily="34" charset="0"/>
                <a:ea typeface="Verdana" pitchFamily="34" charset="0"/>
                <a:cs typeface="Verdana" pitchFamily="34" charset="0"/>
              </a:rPr>
            </a:br>
            <a:r>
              <a:rPr lang="ru-RU" altLang="ru-RU" sz="2800" b="1" smtClean="0">
                <a:latin typeface="Verdana" pitchFamily="34" charset="0"/>
                <a:ea typeface="Verdana" pitchFamily="34" charset="0"/>
                <a:cs typeface="Verdana" pitchFamily="34" charset="0"/>
              </a:rPr>
              <a:t>«Самая красивая страна»</a:t>
            </a:r>
          </a:p>
        </p:txBody>
      </p:sp>
      <p:sp>
        <p:nvSpPr>
          <p:cNvPr id="18435" name="Прямоугольник 2"/>
          <p:cNvSpPr>
            <a:spLocks noChangeArrowheads="1"/>
          </p:cNvSpPr>
          <p:nvPr/>
        </p:nvSpPr>
        <p:spPr bwMode="auto">
          <a:xfrm>
            <a:off x="14288" y="1125538"/>
            <a:ext cx="8991600" cy="4800600"/>
          </a:xfrm>
          <a:prstGeom prst="rect">
            <a:avLst/>
          </a:prstGeom>
          <a:noFill/>
          <a:ln w="9525">
            <a:noFill/>
            <a:miter lim="800000"/>
            <a:headEnd/>
            <a:tailEnd/>
          </a:ln>
        </p:spPr>
        <p:txBody>
          <a:bodyPr>
            <a:spAutoFit/>
          </a:bodyPr>
          <a:lstStyle/>
          <a:p>
            <a:pPr marL="365125" indent="-282575" algn="just" eaLnBrk="1" hangingPunct="1">
              <a:buFont typeface="Wingdings 2" pitchFamily="18" charset="2"/>
              <a:buChar char=""/>
            </a:pPr>
            <a:r>
              <a:rPr lang="ru-RU" altLang="ru-RU">
                <a:latin typeface="Times New Roman" pitchFamily="18" charset="0"/>
                <a:cs typeface="Times New Roman" pitchFamily="18" charset="0"/>
              </a:rPr>
              <a:t>Дата окончания приема заявок: 31 января 2020 года.</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Организаторы: Русское географическое общество.</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Участником конкурса может стать любой человек без ограничения по месту жительства, гражданству, возрасту. Единственное условие – фотографии должны быть сделаны на территории России.</a:t>
            </a:r>
          </a:p>
          <a:p>
            <a:pPr marL="365125" indent="-282575" algn="just" eaLnBrk="1" hangingPunct="1">
              <a:buFont typeface="Wingdings 2" pitchFamily="18" charset="2"/>
              <a:buChar char=""/>
            </a:pPr>
            <a:r>
              <a:rPr lang="ru-RU" altLang="ru-RU">
                <a:latin typeface="Times New Roman" pitchFamily="18" charset="0"/>
                <a:cs typeface="Times New Roman" pitchFamily="18" charset="0"/>
              </a:rPr>
              <a:t>Призы: Победители фотоконкурса «Самая красивая страна» в каждой номинации получат по 250 тыс. рублей, а победители «Самой красивой страны глазами детей» – профессиональные фотокамеры. Работы всех финалистов будут постоянными участниками фотовыставок, которые проходят в России и за ее пределами.</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Работу в жюри конкурса помимо Президента РГО Сергея Шойгу продолжат директор Государственного музея изобразительных искусств имени А.С. Пушкина Марина Лошак, музыкант и телеведущий Сергей Шнуров, известные фотографы Сергей Горшков, Сергей Берменьев и другие.</a:t>
            </a: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r>
              <a:rPr lang="ru-RU" altLang="ru-RU">
                <a:latin typeface="Times New Roman" pitchFamily="18" charset="0"/>
                <a:cs typeface="Times New Roman" pitchFamily="18" charset="0"/>
              </a:rPr>
              <a:t>Сайт конкурса: </a:t>
            </a:r>
            <a:r>
              <a:rPr lang="en-US" altLang="ru-RU">
                <a:latin typeface="Times New Roman" pitchFamily="18" charset="0"/>
                <a:cs typeface="Times New Roman" pitchFamily="18" charset="0"/>
                <a:hlinkClick r:id="rId2"/>
              </a:rPr>
              <a:t>https://photo.rgo.ru</a:t>
            </a:r>
            <a:endParaRPr lang="ru-RU" altLang="ru-RU">
              <a:latin typeface="Times New Roman" pitchFamily="18" charset="0"/>
              <a:cs typeface="Times New Roman" pitchFamily="18" charset="0"/>
            </a:endParaRPr>
          </a:p>
          <a:p>
            <a:pPr marL="365125" indent="-282575" algn="just" eaLnBrk="1" hangingPunct="1">
              <a:buFont typeface="Wingdings 2" pitchFamily="18" charset="2"/>
              <a:buChar char=""/>
            </a:pPr>
            <a:endParaRPr lang="ru-RU" altLang="ru-RU">
              <a:latin typeface="Times New Roman" pitchFamily="18" charset="0"/>
              <a:cs typeface="Times New Roman" pitchFamily="18" charset="0"/>
            </a:endParaRPr>
          </a:p>
        </p:txBody>
      </p:sp>
      <p:pic>
        <p:nvPicPr>
          <p:cNvPr id="18436" name="Рисунок 5"/>
          <p:cNvPicPr>
            <a:picLocks noChangeAspect="1"/>
          </p:cNvPicPr>
          <p:nvPr/>
        </p:nvPicPr>
        <p:blipFill>
          <a:blip r:embed="rId3" cstate="print"/>
          <a:srcRect/>
          <a:stretch>
            <a:fillRect/>
          </a:stretch>
        </p:blipFill>
        <p:spPr bwMode="auto">
          <a:xfrm>
            <a:off x="8027988" y="5753100"/>
            <a:ext cx="963612" cy="1008063"/>
          </a:xfrm>
          <a:prstGeom prst="rect">
            <a:avLst/>
          </a:prstGeom>
          <a:noFill/>
          <a:ln w="9525">
            <a:noFill/>
            <a:miter lim="800000"/>
            <a:headEnd/>
            <a:tailEnd/>
          </a:ln>
        </p:spPr>
      </p:pic>
      <p:pic>
        <p:nvPicPr>
          <p:cNvPr id="18437" name="Рисунок 6"/>
          <p:cNvPicPr>
            <a:picLocks noChangeAspect="1"/>
          </p:cNvPicPr>
          <p:nvPr/>
        </p:nvPicPr>
        <p:blipFill>
          <a:blip r:embed="rId4" cstate="print"/>
          <a:srcRect/>
          <a:stretch>
            <a:fillRect/>
          </a:stretch>
        </p:blipFill>
        <p:spPr bwMode="auto">
          <a:xfrm>
            <a:off x="284163" y="6396038"/>
            <a:ext cx="7743825" cy="36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Начальная">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Начальная">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Начальная">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themeOverride>
</file>

<file path=ppt/theme/themeOverride2.xml><?xml version="1.0" encoding="utf-8"?>
<a:themeOverride xmlns:a="http://schemas.openxmlformats.org/drawingml/2006/main">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themeOverride>
</file>

<file path=docProps/app.xml><?xml version="1.0" encoding="utf-8"?>
<Properties xmlns="http://schemas.openxmlformats.org/officeDocument/2006/extended-properties" xmlns:vt="http://schemas.openxmlformats.org/officeDocument/2006/docPropsVTypes">
  <Template>Origin</Template>
  <TotalTime>8700</TotalTime>
  <Words>8555</Words>
  <Application>Microsoft Office PowerPoint</Application>
  <PresentationFormat>Экран (4:3)</PresentationFormat>
  <Paragraphs>634</Paragraphs>
  <Slides>57</Slides>
  <Notes>0</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57</vt:i4>
      </vt:variant>
    </vt:vector>
  </HeadingPairs>
  <TitlesOfParts>
    <vt:vector size="67" baseType="lpstr">
      <vt:lpstr>Arial</vt:lpstr>
      <vt:lpstr>Cambria</vt:lpstr>
      <vt:lpstr>Calibri</vt:lpstr>
      <vt:lpstr>Wingdings 3</vt:lpstr>
      <vt:lpstr>Wingdings</vt:lpstr>
      <vt:lpstr>Gill Sans MT</vt:lpstr>
      <vt:lpstr>Verdana</vt:lpstr>
      <vt:lpstr>Times New Roman</vt:lpstr>
      <vt:lpstr>Wingdings 2</vt:lpstr>
      <vt:lpstr>Начальная</vt:lpstr>
      <vt:lpstr>Грантовый конкурс для  преподавателей магистратуры</vt:lpstr>
      <vt:lpstr>Международный творческий конкурс «Такеда. ART/HELP.  Правило исключительности»</vt:lpstr>
      <vt:lpstr>Всероссийский медиа-конкурс  «Водные сокровища России — 2019»</vt:lpstr>
      <vt:lpstr>Конкурс экологических проектов  "Природа ждет героев"</vt:lpstr>
      <vt:lpstr>Международный творческий  конкурс FINI</vt:lpstr>
      <vt:lpstr>Международный фотоконкурс, посвященный железным дорогам Caminos de Hierro.</vt:lpstr>
      <vt:lpstr>Конкурс проектов  «Лучше с животными»</vt:lpstr>
      <vt:lpstr>Прием заявок в "Школу вожатых" </vt:lpstr>
      <vt:lpstr>Международный фотоконкурс  «Самая красивая страна»</vt:lpstr>
      <vt:lpstr> Международный конкурс манги SILENT MANGA AUDITION на тему «Вместе за мир»</vt:lpstr>
      <vt:lpstr> Грант в области современного искусства для молодых российских художников</vt:lpstr>
      <vt:lpstr> Творческий конкурс  «Север — страна без границ»</vt:lpstr>
      <vt:lpstr> Конкурс паблик-арта для автозаправки</vt:lpstr>
      <vt:lpstr>Литературный конкурс  «Цех драматургов»</vt:lpstr>
      <vt:lpstr>Всероссийский конкурс журналистов «Медиа-Ас-2020»</vt:lpstr>
      <vt:lpstr>Конкурс «Океанавтика 2020» на обучение подводному плаванию детей на Черном море</vt:lpstr>
      <vt:lpstr>Международный конкурс  современного экслибриса</vt:lpstr>
      <vt:lpstr>Конкурс лучших проектов  военно-исторической тематики</vt:lpstr>
      <vt:lpstr>Международный конкурс на стипендию имени  Э. Морриса на обучение в колледже Concord (Великобритания)</vt:lpstr>
      <vt:lpstr>Фотоконкурс  «Калейдоскоп эмоций»</vt:lpstr>
      <vt:lpstr>Конкурс дизайна  Rijksstudio Award</vt:lpstr>
      <vt:lpstr>Литературный конкурс  «За волю и любовь к жизни»</vt:lpstr>
      <vt:lpstr>Российский национальный юниорский водный конкурс</vt:lpstr>
      <vt:lpstr>Всероссийский конкурс  рецензий «Пишу о театре»</vt:lpstr>
      <vt:lpstr>Фотоконкурс «Мой автомобиль  «Жигули»</vt:lpstr>
      <vt:lpstr>Онлайн-олимпиада  «Я люблю математику»</vt:lpstr>
      <vt:lpstr>Конкурс достижений талантливой молодежи «НАЦИОНАЛЬНОЕ ДОСТОЯНИЕ РОССИИ»</vt:lpstr>
      <vt:lpstr>Конкурс научно-исследовательских проектов  «АПК – МОЛОДЕЖЬ, НАУКА, ИННОВАЦИИ»</vt:lpstr>
      <vt:lpstr>Всероссийская конкурс-премия современного уличного искусства и спорта «КАРДО»</vt:lpstr>
      <vt:lpstr> II Всероссийский литературный конкурс «Огни золотые» на тему «Мне кажется порою что солдаты…»</vt:lpstr>
      <vt:lpstr> Международный конкурс астрофотографии  Insight Astronomy</vt:lpstr>
      <vt:lpstr> Всероссийский конкурс молодых профессионалов «Контур. Старт!»</vt:lpstr>
      <vt:lpstr>Гранты для математиков </vt:lpstr>
      <vt:lpstr>«ОБРЕТЁННОЕ ПОКОЛЕНИЕ – НАУКА, ТВОРЧЕСТВО, ДУХОВНОСТЬ»</vt:lpstr>
      <vt:lpstr>«ЮНОСТЬ, НАУКА, КУЛЬТУРА»</vt:lpstr>
      <vt:lpstr>Конкурс на лучшую научную работу студентов  и школьников по гуманитарным наукам  «ВЕЛЕНИЕ ВРЕМЕНИ»</vt:lpstr>
      <vt:lpstr>Международный конкурс минутных  видеороликов VIDEOMINUTO</vt:lpstr>
      <vt:lpstr>Детский конкурс научно-исследовательских и творческих работ «ПЕРВЫЕ ШАГИ В НАУКЕ»</vt:lpstr>
      <vt:lpstr>Международный конкурс студенческих  проектов MARÉ-CIDADE</vt:lpstr>
      <vt:lpstr>Всероссийский конкурс социальных проектов «Инносоциум»</vt:lpstr>
      <vt:lpstr>Конкурс короткометражных фильмов о воде  We Are Water.</vt:lpstr>
      <vt:lpstr>Конкурс авторов и иллюстраторов  «Новая детская книга» 2020</vt:lpstr>
      <vt:lpstr>Международный конкурс рисунков для  школьников «Наука без границ»</vt:lpstr>
      <vt:lpstr>Конкурс видео «Ноль плюс»</vt:lpstr>
      <vt:lpstr>Фотоконкурс Jalón Ángel</vt:lpstr>
      <vt:lpstr>Конкурс для молодежи образовательных и научных организаций на лучшую работу  «МОЯ ЗАКОНОТВОРЧЕСКАЯ ИНИЦИАТИВА»</vt:lpstr>
      <vt:lpstr>Всероссийский конкурс социальной рекламы «Реклама будущего»</vt:lpstr>
      <vt:lpstr>Конкурс идей веб-сериала</vt:lpstr>
      <vt:lpstr>Международный конкурс рисунков  «Пушкин глазами детей»</vt:lpstr>
      <vt:lpstr>Конкурс сказок</vt:lpstr>
      <vt:lpstr>Конкурс  «Путешественники Океании»</vt:lpstr>
      <vt:lpstr>Чемпионат по развитию внутреннего туризма I LOVE RUSSIA-2020</vt:lpstr>
      <vt:lpstr>Международный конкурс геодизайна «Итуруп стиль»</vt:lpstr>
      <vt:lpstr>Грант для фотографов PhotogrVphy</vt:lpstr>
      <vt:lpstr>Конкурс научно-исследовательских и творческих работ молодёжи «МЕНЯ ОЦЕНЯТ В XXI ВЕКЕ»</vt:lpstr>
      <vt:lpstr>Конкурс по проблемам культурного наследия, экологии и безопасности жизнедеятельности «ЮНЭКО-2020»</vt:lpstr>
      <vt:lpstr>Волонтеры на Олимпиаду  Пекин 2022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Конкурс арт-проектов «#ГородСчастье»</dc:title>
  <dc:creator>Alexandr</dc:creator>
  <cp:lastModifiedBy>t.a.sokolova</cp:lastModifiedBy>
  <cp:revision>1011</cp:revision>
  <dcterms:created xsi:type="dcterms:W3CDTF">2018-02-08T03:47:08Z</dcterms:created>
  <dcterms:modified xsi:type="dcterms:W3CDTF">2020-01-22T04:05:53Z</dcterms:modified>
</cp:coreProperties>
</file>